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</p:sldIdLst>
  <p:sldSz cy="5143500" cx="9144000"/>
  <p:notesSz cx="6858000" cy="9144000"/>
  <p:embeddedFontLst>
    <p:embeddedFont>
      <p:font typeface="Miriam Libre"/>
      <p:regular r:id="rId41"/>
      <p:bold r:id="rId42"/>
    </p:embeddedFont>
    <p:embeddedFont>
      <p:font typeface="Work Sans"/>
      <p:regular r:id="rId43"/>
      <p:bold r:id="rId44"/>
      <p:italic r:id="rId45"/>
      <p:boldItalic r:id="rId46"/>
    </p:embeddedFont>
    <p:embeddedFont>
      <p:font typeface="Barlow Light"/>
      <p:regular r:id="rId47"/>
      <p:bold r:id="rId48"/>
      <p:italic r:id="rId49"/>
      <p:boldItalic r:id="rId50"/>
    </p:embeddedFont>
    <p:embeddedFont>
      <p:font typeface="Barlow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font" Target="fonts/MiriamLibre-bold.fntdata"/><Relationship Id="rId41" Type="http://schemas.openxmlformats.org/officeDocument/2006/relationships/font" Target="fonts/MiriamLibre-regular.fntdata"/><Relationship Id="rId44" Type="http://schemas.openxmlformats.org/officeDocument/2006/relationships/font" Target="fonts/WorkSans-bold.fntdata"/><Relationship Id="rId43" Type="http://schemas.openxmlformats.org/officeDocument/2006/relationships/font" Target="fonts/WorkSans-regular.fntdata"/><Relationship Id="rId46" Type="http://schemas.openxmlformats.org/officeDocument/2006/relationships/font" Target="fonts/WorkSans-boldItalic.fntdata"/><Relationship Id="rId45" Type="http://schemas.openxmlformats.org/officeDocument/2006/relationships/font" Target="fonts/Work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BarlowLight-bold.fntdata"/><Relationship Id="rId47" Type="http://schemas.openxmlformats.org/officeDocument/2006/relationships/font" Target="fonts/BarlowLight-regular.fntdata"/><Relationship Id="rId49" Type="http://schemas.openxmlformats.org/officeDocument/2006/relationships/font" Target="fonts/Barlow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Barlow-regular.fntdata"/><Relationship Id="rId50" Type="http://schemas.openxmlformats.org/officeDocument/2006/relationships/font" Target="fonts/BarlowLight-boldItalic.fntdata"/><Relationship Id="rId53" Type="http://schemas.openxmlformats.org/officeDocument/2006/relationships/font" Target="fonts/Barlow-italic.fntdata"/><Relationship Id="rId52" Type="http://schemas.openxmlformats.org/officeDocument/2006/relationships/font" Target="fonts/Barlow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54" Type="http://schemas.openxmlformats.org/officeDocument/2006/relationships/font" Target="fonts/Barlow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0b104df7e6_0_18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0b104df7e6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0b104df7e6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0b104df7e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0b104df7e6_0_1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0b104df7e6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0b104df7e6_0_2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0b104df7e6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b104df7e6_0_2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b104df7e6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0b104df7e6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0b104df7e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0b104df7e6_0_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0b104df7e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0b104df7e6_0_2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0b104df7e6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0b104df7e6_0_2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0b104df7e6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0b104df7e6_0_2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0b104df7e6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b104df7e6_0_2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b104df7e6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0b104df7e6_0_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0b104df7e6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0b104df7e6_0_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10b104df7e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0b104df7e6_0_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10b104df7e6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0b104df7e6_0_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0b104df7e6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b104df7e6_0_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10b104df7e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0b104df7e6_0_2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0b104df7e6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0b104df7e6_0_2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0b104df7e6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0b104df7e6_0_2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0b104df7e6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0b104df7e6_0_2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0b104df7e6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0b104df7e6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0b104df7e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0b104df7e6_0_2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0b104df7e6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0b104df7e6_0_2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0b104df7e6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0b104df7e6_0_3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10b104df7e6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0b1acfb05c_0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0b1acfb05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0b104df7e6_0_3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0b104df7e6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10b104df7e6_0_3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10b104df7e6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0b104df7e6_0_1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0b104df7e6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0b104df7e6_0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0b104df7e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0b104df7e6_0_1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0b104df7e6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0b104df7e6_0_1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0b104df7e6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0b104df7e6_0_1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0b104df7e6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rect b="b" l="l" r="r" t="t"/>
              <a:pathLst>
                <a:path extrusionOk="0" h="120000" w="12000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rect b="b" l="l" r="r" t="t"/>
              <a:pathLst>
                <a:path extrusionOk="0" h="120000" w="12000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rect b="b" l="l" r="r" t="t"/>
              <a:pathLst>
                <a:path extrusionOk="0" h="120000" w="12000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rect b="b" l="l" r="r" t="t"/>
              <a:pathLst>
                <a:path extrusionOk="0" h="120000" w="12000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rect b="b" l="l" r="r" t="t"/>
              <a:pathLst>
                <a:path extrusionOk="0" h="120000" w="12000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rect b="b" l="l" r="r" t="t"/>
              <a:pathLst>
                <a:path extrusionOk="0" h="120000" w="12000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rect b="b" l="l" r="r" t="t"/>
              <a:pathLst>
                <a:path extrusionOk="0" h="120000" w="12000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rect b="b" l="l" r="r" t="t"/>
              <a:pathLst>
                <a:path extrusionOk="0" h="120000" w="12000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rect b="b" l="l" r="r" t="t"/>
              <a:pathLst>
                <a:path extrusionOk="0" h="120000" w="12000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rect b="b" l="l" r="r" t="t"/>
              <a:pathLst>
                <a:path extrusionOk="0" h="120000" w="12000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third">
  <p:cSld name="BLANK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1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2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2"/>
          <p:cNvSpPr txBox="1"/>
          <p:nvPr>
            <p:ph idx="12" type="sldNum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3"/>
          <p:cNvSpPr txBox="1"/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0" name="Google Shape;50;p3"/>
          <p:cNvSpPr txBox="1"/>
          <p:nvPr>
            <p:ph idx="1" type="subTitle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rect b="b" l="l" r="r" t="t"/>
              <a:pathLst>
                <a:path extrusionOk="0" h="120000" w="12000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rect b="b" l="l" r="r" t="t"/>
              <a:pathLst>
                <a:path extrusionOk="0" h="120000" w="12000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/>
          <p:nvPr/>
        </p:nvSpPr>
        <p:spPr>
          <a:xfrm>
            <a:off x="2454800" y="0"/>
            <a:ext cx="4234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4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4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i="1"/>
            </a:lvl1pPr>
            <a:lvl2pPr indent="-3810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indent="-3810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indent="-3810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indent="-3810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indent="-3810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indent="-3810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indent="-3810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indent="-3810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/>
        </p:txBody>
      </p:sp>
      <p:sp>
        <p:nvSpPr>
          <p:cNvPr id="63" name="Google Shape;63;p4"/>
          <p:cNvSpPr txBox="1"/>
          <p:nvPr/>
        </p:nvSpPr>
        <p:spPr>
          <a:xfrm>
            <a:off x="3593400" y="19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b="1" sz="7200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" name="Google Shape;64;p4"/>
          <p:cNvSpPr txBox="1"/>
          <p:nvPr>
            <p:ph idx="12" type="sldNum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6876950" y="3340125"/>
            <a:ext cx="2267050" cy="1803375"/>
            <a:chOff x="9925050" y="4203700"/>
            <a:chExt cx="2267050" cy="1803375"/>
          </a:xfrm>
        </p:grpSpPr>
        <p:sp>
          <p:nvSpPr>
            <p:cNvPr id="66" name="Google Shape;66;p4"/>
            <p:cNvSpPr/>
            <p:nvPr/>
          </p:nvSpPr>
          <p:spPr>
            <a:xfrm>
              <a:off x="11336338" y="4922838"/>
              <a:ext cx="139800" cy="119100"/>
            </a:xfrm>
            <a:custGeom>
              <a:rect b="b" l="l" r="r" t="t"/>
              <a:pathLst>
                <a:path extrusionOk="0" h="120000" w="12000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137900" y="4498975"/>
              <a:ext cx="1054200" cy="1508100"/>
            </a:xfrm>
            <a:custGeom>
              <a:rect b="b" l="l" r="r" t="t"/>
              <a:pathLst>
                <a:path extrusionOk="0" h="120000" w="12000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925050" y="4203700"/>
              <a:ext cx="1133400" cy="1073100"/>
            </a:xfrm>
            <a:custGeom>
              <a:rect b="b" l="l" r="r" t="t"/>
              <a:pathLst>
                <a:path extrusionOk="0" h="120000" w="12000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21938" y="4832350"/>
              <a:ext cx="139800" cy="27000"/>
            </a:xfrm>
            <a:custGeom>
              <a:rect b="b" l="l" r="r" t="t"/>
              <a:pathLst>
                <a:path extrusionOk="0" h="120000" w="12000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421938" y="4875213"/>
              <a:ext cx="139800" cy="20700"/>
            </a:xfrm>
            <a:custGeom>
              <a:rect b="b" l="l" r="r" t="t"/>
              <a:pathLst>
                <a:path extrusionOk="0" h="120000" w="12000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442575" y="4913313"/>
              <a:ext cx="96900" cy="25500"/>
            </a:xfrm>
            <a:custGeom>
              <a:rect b="b" l="l" r="r" t="t"/>
              <a:pathLst>
                <a:path extrusionOk="0" h="120000" w="12000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480675" y="4333875"/>
              <a:ext cx="22200" cy="90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0679113" y="4602163"/>
              <a:ext cx="74700" cy="2070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229850" y="4602163"/>
              <a:ext cx="74700" cy="20700"/>
            </a:xfrm>
            <a:custGeom>
              <a:rect b="b" l="l" r="r" t="t"/>
              <a:pathLst>
                <a:path extrusionOk="0" h="120000" w="12000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0282238" y="4402138"/>
              <a:ext cx="81000" cy="81000"/>
            </a:xfrm>
            <a:custGeom>
              <a:rect b="b" l="l" r="r" t="t"/>
              <a:pathLst>
                <a:path extrusionOk="0" h="120000" w="12000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0620375" y="4402138"/>
              <a:ext cx="79500" cy="81000"/>
            </a:xfrm>
            <a:custGeom>
              <a:rect b="b" l="l" r="r" t="t"/>
              <a:pathLst>
                <a:path extrusionOk="0" h="120000" w="12000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47325" y="4478338"/>
              <a:ext cx="288900" cy="331800"/>
            </a:xfrm>
            <a:custGeom>
              <a:rect b="b" l="l" r="r" t="t"/>
              <a:pathLst>
                <a:path extrusionOk="0" h="120000" w="12000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0" y="0"/>
            <a:ext cx="2266938" cy="1754200"/>
            <a:chOff x="9598025" y="882650"/>
            <a:chExt cx="2266938" cy="1754200"/>
          </a:xfrm>
        </p:grpSpPr>
        <p:sp>
          <p:nvSpPr>
            <p:cNvPr id="79" name="Google Shape;79;p4"/>
            <p:cNvSpPr/>
            <p:nvPr/>
          </p:nvSpPr>
          <p:spPr>
            <a:xfrm>
              <a:off x="10239375" y="1881188"/>
              <a:ext cx="139800" cy="90600"/>
            </a:xfrm>
            <a:custGeom>
              <a:rect b="b" l="l" r="r" t="t"/>
              <a:pathLst>
                <a:path extrusionOk="0" h="120000" w="12000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98025" y="882650"/>
              <a:ext cx="995400" cy="1546200"/>
            </a:xfrm>
            <a:custGeom>
              <a:rect b="b" l="l" r="r" t="t"/>
              <a:pathLst>
                <a:path extrusionOk="0" h="120000" w="12000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672763" y="1581150"/>
              <a:ext cx="1192200" cy="1055700"/>
            </a:xfrm>
            <a:custGeom>
              <a:rect b="b" l="l" r="r" t="t"/>
              <a:pathLst>
                <a:path extrusionOk="0" h="120000" w="12000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914063" y="1881188"/>
              <a:ext cx="679500" cy="531900"/>
            </a:xfrm>
            <a:custGeom>
              <a:rect b="b" l="l" r="r" t="t"/>
              <a:pathLst>
                <a:path extrusionOk="0" h="120000" w="12000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 txBox="1"/>
          <p:nvPr>
            <p:ph idx="12" type="sldNum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" name="Google Shape;88;p5"/>
          <p:cNvSpPr txBox="1"/>
          <p:nvPr>
            <p:ph idx="1" type="body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rect b="b" l="l" r="r" t="t"/>
              <a:pathLst>
                <a:path extrusionOk="0" h="120000" w="12000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rect b="b" l="l" r="r" t="t"/>
              <a:pathLst>
                <a:path extrusionOk="0" h="120000" w="12000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rect b="b" l="l" r="r" t="t"/>
              <a:pathLst>
                <a:path extrusionOk="0" h="120000" w="12000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rect b="b" l="l" r="r" t="t"/>
              <a:pathLst>
                <a:path extrusionOk="0" h="120000" w="12000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rect b="b" l="l" r="r" t="t"/>
              <a:pathLst>
                <a:path extrusionOk="0" h="120000" w="12000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rect b="b" l="l" r="r" t="t"/>
              <a:pathLst>
                <a:path extrusionOk="0" h="120000" w="12000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rect b="b" l="l" r="r" t="t"/>
              <a:pathLst>
                <a:path extrusionOk="0" h="120000" w="12000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rect b="b" l="l" r="r" t="t"/>
              <a:pathLst>
                <a:path extrusionOk="0" h="120000" w="12000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rect b="b" l="l" r="r" t="t"/>
              <a:pathLst>
                <a:path extrusionOk="0" h="120000" w="12000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rect b="b" l="l" r="r" t="t"/>
              <a:pathLst>
                <a:path extrusionOk="0" h="120000" w="12000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rect b="b" l="l" r="r" t="t"/>
              <a:pathLst>
                <a:path extrusionOk="0" h="120000" w="12000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5" name="Google Shape;115;p6"/>
          <p:cNvSpPr txBox="1"/>
          <p:nvPr>
            <p:ph idx="1" type="body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6" name="Google Shape;116;p6"/>
          <p:cNvSpPr txBox="1"/>
          <p:nvPr>
            <p:ph idx="2" type="body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7" name="Google Shape;117;p6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8" name="Google Shape;118;p6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rect b="b" l="l" r="r" t="t"/>
              <a:pathLst>
                <a:path extrusionOk="0" h="120000" w="12000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rect b="b" l="l" r="r" t="t"/>
              <a:pathLst>
                <a:path extrusionOk="0" h="120000" w="12000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rect b="b" l="l" r="r" t="t"/>
              <a:pathLst>
                <a:path extrusionOk="0" h="120000" w="12000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rect b="b" l="l" r="r" t="t"/>
              <a:pathLst>
                <a:path extrusionOk="0" h="120000" w="12000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rect b="b" l="l" r="r" t="t"/>
              <a:pathLst>
                <a:path extrusionOk="0" h="120000" w="12000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rect b="b" l="l" r="r" t="t"/>
              <a:pathLst>
                <a:path extrusionOk="0" h="120000" w="12000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rect b="b" l="l" r="r" t="t"/>
              <a:pathLst>
                <a:path extrusionOk="0" h="120000" w="12000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6" name="Google Shape;146;p7"/>
          <p:cNvSpPr txBox="1"/>
          <p:nvPr>
            <p:ph idx="1" type="body"/>
          </p:nvPr>
        </p:nvSpPr>
        <p:spPr>
          <a:xfrm>
            <a:off x="45720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7" name="Google Shape;147;p7"/>
          <p:cNvSpPr txBox="1"/>
          <p:nvPr>
            <p:ph idx="2" type="body"/>
          </p:nvPr>
        </p:nvSpPr>
        <p:spPr>
          <a:xfrm>
            <a:off x="219835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8" name="Google Shape;148;p7"/>
          <p:cNvSpPr txBox="1"/>
          <p:nvPr>
            <p:ph idx="3" type="body"/>
          </p:nvPr>
        </p:nvSpPr>
        <p:spPr>
          <a:xfrm>
            <a:off x="393950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9" name="Google Shape;149;p7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0" name="Google Shape;150;p7"/>
          <p:cNvGrpSpPr/>
          <p:nvPr/>
        </p:nvGrpSpPr>
        <p:grpSpPr>
          <a:xfrm>
            <a:off x="6405913" y="-12"/>
            <a:ext cx="2347900" cy="2270150"/>
            <a:chOff x="6545263" y="855663"/>
            <a:chExt cx="2347900" cy="2270150"/>
          </a:xfrm>
        </p:grpSpPr>
        <p:sp>
          <p:nvSpPr>
            <p:cNvPr id="151" name="Google Shape;151;p7"/>
            <p:cNvSpPr/>
            <p:nvPr/>
          </p:nvSpPr>
          <p:spPr>
            <a:xfrm>
              <a:off x="6913563" y="25352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6913563" y="26368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6721475" y="2084388"/>
              <a:ext cx="1112700" cy="960300"/>
            </a:xfrm>
            <a:custGeom>
              <a:rect b="b" l="l" r="r" t="t"/>
              <a:pathLst>
                <a:path extrusionOk="0" h="120000" w="12000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6913563" y="2740025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7854950" y="2519363"/>
              <a:ext cx="96900" cy="96900"/>
            </a:xfrm>
            <a:custGeom>
              <a:rect b="b" l="l" r="r" t="t"/>
              <a:pathLst>
                <a:path extrusionOk="0" h="120000" w="12000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6635750" y="2417763"/>
              <a:ext cx="27000" cy="300000"/>
            </a:xfrm>
            <a:custGeom>
              <a:rect b="b" l="l" r="r" t="t"/>
              <a:pathLst>
                <a:path extrusionOk="0" h="120000" w="12000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7218363" y="2325688"/>
              <a:ext cx="444600" cy="441300"/>
            </a:xfrm>
            <a:custGeom>
              <a:rect b="b" l="l" r="r" t="t"/>
              <a:pathLst>
                <a:path extrusionOk="0" h="120000" w="12000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6550025" y="2005013"/>
              <a:ext cx="1465200" cy="1120800"/>
            </a:xfrm>
            <a:custGeom>
              <a:rect b="b" l="l" r="r" t="t"/>
              <a:pathLst>
                <a:path extrusionOk="0" h="120000" w="12000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8234363" y="2009775"/>
              <a:ext cx="658800" cy="547800"/>
            </a:xfrm>
            <a:custGeom>
              <a:rect b="b" l="l" r="r" t="t"/>
              <a:pathLst>
                <a:path extrusionOk="0" h="120000" w="120000">
                  <a:moveTo>
                    <a:pt x="120000" y="65882"/>
                  </a:moveTo>
                  <a:cubicBezTo>
                    <a:pt x="120000" y="45882"/>
                    <a:pt x="106341" y="29411"/>
                    <a:pt x="89756" y="27058"/>
                  </a:cubicBezTo>
                  <a:cubicBezTo>
                    <a:pt x="89756" y="27058"/>
                    <a:pt x="89756" y="27058"/>
                    <a:pt x="89756" y="27058"/>
                  </a:cubicBezTo>
                  <a:cubicBezTo>
                    <a:pt x="89756" y="11764"/>
                    <a:pt x="80000" y="0"/>
                    <a:pt x="67317" y="0"/>
                  </a:cubicBezTo>
                  <a:cubicBezTo>
                    <a:pt x="22439" y="0"/>
                    <a:pt x="22439" y="0"/>
                    <a:pt x="22439" y="0"/>
                  </a:cubicBezTo>
                  <a:cubicBezTo>
                    <a:pt x="10731" y="0"/>
                    <a:pt x="0" y="11764"/>
                    <a:pt x="0" y="27058"/>
                  </a:cubicBezTo>
                  <a:cubicBezTo>
                    <a:pt x="0" y="117647"/>
                    <a:pt x="0" y="117647"/>
                    <a:pt x="0" y="117647"/>
                  </a:cubicBezTo>
                  <a:cubicBezTo>
                    <a:pt x="0" y="118823"/>
                    <a:pt x="975" y="120000"/>
                    <a:pt x="2926" y="120000"/>
                  </a:cubicBezTo>
                  <a:cubicBezTo>
                    <a:pt x="87804" y="120000"/>
                    <a:pt x="87804" y="120000"/>
                    <a:pt x="87804" y="120000"/>
                  </a:cubicBezTo>
                  <a:cubicBezTo>
                    <a:pt x="88780" y="120000"/>
                    <a:pt x="89756" y="118823"/>
                    <a:pt x="89756" y="117647"/>
                  </a:cubicBezTo>
                  <a:cubicBezTo>
                    <a:pt x="89756" y="104705"/>
                    <a:pt x="89756" y="104705"/>
                    <a:pt x="89756" y="104705"/>
                  </a:cubicBezTo>
                  <a:cubicBezTo>
                    <a:pt x="106341" y="103529"/>
                    <a:pt x="120000" y="87058"/>
                    <a:pt x="120000" y="65882"/>
                  </a:cubicBezTo>
                  <a:close/>
                  <a:moveTo>
                    <a:pt x="89756" y="48235"/>
                  </a:moveTo>
                  <a:cubicBezTo>
                    <a:pt x="96585" y="49411"/>
                    <a:pt x="102439" y="57647"/>
                    <a:pt x="102439" y="65882"/>
                  </a:cubicBezTo>
                  <a:cubicBezTo>
                    <a:pt x="102439" y="75294"/>
                    <a:pt x="96585" y="82352"/>
                    <a:pt x="89756" y="84705"/>
                  </a:cubicBezTo>
                  <a:lnTo>
                    <a:pt x="89756" y="48235"/>
                  </a:lnTo>
                  <a:close/>
                  <a:moveTo>
                    <a:pt x="22439" y="5882"/>
                  </a:moveTo>
                  <a:cubicBezTo>
                    <a:pt x="67317" y="5882"/>
                    <a:pt x="67317" y="5882"/>
                    <a:pt x="67317" y="5882"/>
                  </a:cubicBezTo>
                  <a:cubicBezTo>
                    <a:pt x="77073" y="5882"/>
                    <a:pt x="84878" y="15294"/>
                    <a:pt x="84878" y="27058"/>
                  </a:cubicBezTo>
                  <a:cubicBezTo>
                    <a:pt x="84878" y="114117"/>
                    <a:pt x="84878" y="114117"/>
                    <a:pt x="84878" y="114117"/>
                  </a:cubicBezTo>
                  <a:cubicBezTo>
                    <a:pt x="4878" y="114117"/>
                    <a:pt x="4878" y="114117"/>
                    <a:pt x="4878" y="114117"/>
                  </a:cubicBezTo>
                  <a:cubicBezTo>
                    <a:pt x="4878" y="27058"/>
                    <a:pt x="4878" y="27058"/>
                    <a:pt x="4878" y="27058"/>
                  </a:cubicBezTo>
                  <a:cubicBezTo>
                    <a:pt x="4878" y="15294"/>
                    <a:pt x="12682" y="5882"/>
                    <a:pt x="22439" y="5882"/>
                  </a:cubicBezTo>
                  <a:close/>
                  <a:moveTo>
                    <a:pt x="89756" y="98823"/>
                  </a:moveTo>
                  <a:cubicBezTo>
                    <a:pt x="89756" y="90588"/>
                    <a:pt x="89756" y="90588"/>
                    <a:pt x="89756" y="90588"/>
                  </a:cubicBezTo>
                  <a:cubicBezTo>
                    <a:pt x="99512" y="88235"/>
                    <a:pt x="107317" y="78823"/>
                    <a:pt x="107317" y="65882"/>
                  </a:cubicBezTo>
                  <a:cubicBezTo>
                    <a:pt x="107317" y="54117"/>
                    <a:pt x="99512" y="43529"/>
                    <a:pt x="89756" y="42352"/>
                  </a:cubicBezTo>
                  <a:cubicBezTo>
                    <a:pt x="89756" y="32941"/>
                    <a:pt x="89756" y="32941"/>
                    <a:pt x="89756" y="32941"/>
                  </a:cubicBezTo>
                  <a:cubicBezTo>
                    <a:pt x="104390" y="35294"/>
                    <a:pt x="115121" y="49411"/>
                    <a:pt x="115121" y="65882"/>
                  </a:cubicBezTo>
                  <a:cubicBezTo>
                    <a:pt x="115121" y="83529"/>
                    <a:pt x="104390" y="97647"/>
                    <a:pt x="89756" y="988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320088" y="2133600"/>
              <a:ext cx="27000" cy="327000"/>
            </a:xfrm>
            <a:custGeom>
              <a:rect b="b" l="l" r="r" t="t"/>
              <a:pathLst>
                <a:path extrusionOk="0" h="120000" w="120000">
                  <a:moveTo>
                    <a:pt x="48000" y="120000"/>
                  </a:moveTo>
                  <a:cubicBezTo>
                    <a:pt x="72000" y="120000"/>
                    <a:pt x="120000" y="118032"/>
                    <a:pt x="120000" y="116065"/>
                  </a:cubicBezTo>
                  <a:cubicBezTo>
                    <a:pt x="120000" y="5901"/>
                    <a:pt x="120000" y="5901"/>
                    <a:pt x="120000" y="5901"/>
                  </a:cubicBezTo>
                  <a:cubicBezTo>
                    <a:pt x="120000" y="1967"/>
                    <a:pt x="72000" y="0"/>
                    <a:pt x="48000" y="0"/>
                  </a:cubicBezTo>
                  <a:cubicBezTo>
                    <a:pt x="24000" y="0"/>
                    <a:pt x="0" y="1967"/>
                    <a:pt x="0" y="5901"/>
                  </a:cubicBezTo>
                  <a:cubicBezTo>
                    <a:pt x="0" y="116065"/>
                    <a:pt x="0" y="116065"/>
                    <a:pt x="0" y="116065"/>
                  </a:cubicBezTo>
                  <a:cubicBezTo>
                    <a:pt x="0" y="118032"/>
                    <a:pt x="24000" y="120000"/>
                    <a:pt x="480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8389938" y="2620963"/>
              <a:ext cx="81000" cy="430200"/>
            </a:xfrm>
            <a:custGeom>
              <a:rect b="b" l="l" r="r" t="t"/>
              <a:pathLst>
                <a:path extrusionOk="0" h="120000" w="120000">
                  <a:moveTo>
                    <a:pt x="80000" y="19500"/>
                  </a:moveTo>
                  <a:cubicBezTo>
                    <a:pt x="96000" y="16500"/>
                    <a:pt x="120000" y="12000"/>
                    <a:pt x="120000" y="3000"/>
                  </a:cubicBezTo>
                  <a:cubicBezTo>
                    <a:pt x="120000" y="1500"/>
                    <a:pt x="112000" y="0"/>
                    <a:pt x="104000" y="0"/>
                  </a:cubicBezTo>
                  <a:cubicBezTo>
                    <a:pt x="96000" y="0"/>
                    <a:pt x="80000" y="1500"/>
                    <a:pt x="80000" y="3000"/>
                  </a:cubicBezTo>
                  <a:cubicBezTo>
                    <a:pt x="80000" y="9000"/>
                    <a:pt x="72000" y="10500"/>
                    <a:pt x="48000" y="15000"/>
                  </a:cubicBezTo>
                  <a:cubicBezTo>
                    <a:pt x="32000" y="18000"/>
                    <a:pt x="0" y="22500"/>
                    <a:pt x="0" y="31500"/>
                  </a:cubicBezTo>
                  <a:cubicBezTo>
                    <a:pt x="0" y="40500"/>
                    <a:pt x="32000" y="45000"/>
                    <a:pt x="48000" y="48000"/>
                  </a:cubicBezTo>
                  <a:cubicBezTo>
                    <a:pt x="72000" y="51000"/>
                    <a:pt x="80000" y="54000"/>
                    <a:pt x="80000" y="60000"/>
                  </a:cubicBezTo>
                  <a:cubicBezTo>
                    <a:pt x="80000" y="64500"/>
                    <a:pt x="72000" y="67500"/>
                    <a:pt x="48000" y="70500"/>
                  </a:cubicBezTo>
                  <a:cubicBezTo>
                    <a:pt x="32000" y="75000"/>
                    <a:pt x="0" y="79500"/>
                    <a:pt x="0" y="87000"/>
                  </a:cubicBezTo>
                  <a:cubicBezTo>
                    <a:pt x="0" y="96000"/>
                    <a:pt x="32000" y="100500"/>
                    <a:pt x="48000" y="105000"/>
                  </a:cubicBezTo>
                  <a:cubicBezTo>
                    <a:pt x="72000" y="108000"/>
                    <a:pt x="80000" y="111000"/>
                    <a:pt x="80000" y="115500"/>
                  </a:cubicBezTo>
                  <a:cubicBezTo>
                    <a:pt x="80000" y="118500"/>
                    <a:pt x="96000" y="120000"/>
                    <a:pt x="104000" y="120000"/>
                  </a:cubicBezTo>
                  <a:cubicBezTo>
                    <a:pt x="112000" y="120000"/>
                    <a:pt x="120000" y="118500"/>
                    <a:pt x="120000" y="115500"/>
                  </a:cubicBezTo>
                  <a:cubicBezTo>
                    <a:pt x="120000" y="106500"/>
                    <a:pt x="96000" y="102000"/>
                    <a:pt x="80000" y="99000"/>
                  </a:cubicBezTo>
                  <a:cubicBezTo>
                    <a:pt x="56000" y="96000"/>
                    <a:pt x="40000" y="93000"/>
                    <a:pt x="40000" y="87000"/>
                  </a:cubicBezTo>
                  <a:cubicBezTo>
                    <a:pt x="40000" y="82500"/>
                    <a:pt x="56000" y="79500"/>
                    <a:pt x="80000" y="76500"/>
                  </a:cubicBezTo>
                  <a:cubicBezTo>
                    <a:pt x="96000" y="72000"/>
                    <a:pt x="120000" y="67500"/>
                    <a:pt x="120000" y="60000"/>
                  </a:cubicBezTo>
                  <a:cubicBezTo>
                    <a:pt x="120000" y="51000"/>
                    <a:pt x="96000" y="46500"/>
                    <a:pt x="80000" y="42000"/>
                  </a:cubicBezTo>
                  <a:cubicBezTo>
                    <a:pt x="56000" y="39000"/>
                    <a:pt x="40000" y="36000"/>
                    <a:pt x="40000" y="31500"/>
                  </a:cubicBezTo>
                  <a:cubicBezTo>
                    <a:pt x="40000" y="25500"/>
                    <a:pt x="56000" y="24000"/>
                    <a:pt x="80000" y="195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8518525" y="2620963"/>
              <a:ext cx="58800" cy="258900"/>
            </a:xfrm>
            <a:custGeom>
              <a:rect b="b" l="l" r="r" t="t"/>
              <a:pathLst>
                <a:path extrusionOk="0" h="120000" w="120000">
                  <a:moveTo>
                    <a:pt x="120000" y="5000"/>
                  </a:moveTo>
                  <a:cubicBezTo>
                    <a:pt x="120000" y="2500"/>
                    <a:pt x="109090" y="0"/>
                    <a:pt x="98181" y="0"/>
                  </a:cubicBezTo>
                  <a:cubicBezTo>
                    <a:pt x="87272" y="0"/>
                    <a:pt x="65454" y="2500"/>
                    <a:pt x="65454" y="5000"/>
                  </a:cubicBezTo>
                  <a:cubicBezTo>
                    <a:pt x="65454" y="12500"/>
                    <a:pt x="54545" y="15000"/>
                    <a:pt x="43636" y="20000"/>
                  </a:cubicBezTo>
                  <a:cubicBezTo>
                    <a:pt x="21818" y="25000"/>
                    <a:pt x="0" y="30000"/>
                    <a:pt x="0" y="42500"/>
                  </a:cubicBezTo>
                  <a:cubicBezTo>
                    <a:pt x="0" y="52500"/>
                    <a:pt x="21818" y="60000"/>
                    <a:pt x="43636" y="62500"/>
                  </a:cubicBezTo>
                  <a:cubicBezTo>
                    <a:pt x="54545" y="67500"/>
                    <a:pt x="65454" y="70000"/>
                    <a:pt x="65454" y="77500"/>
                  </a:cubicBezTo>
                  <a:cubicBezTo>
                    <a:pt x="65454" y="85000"/>
                    <a:pt x="54545" y="87500"/>
                    <a:pt x="43636" y="92500"/>
                  </a:cubicBezTo>
                  <a:cubicBezTo>
                    <a:pt x="21818" y="95000"/>
                    <a:pt x="0" y="102500"/>
                    <a:pt x="0" y="112500"/>
                  </a:cubicBezTo>
                  <a:cubicBezTo>
                    <a:pt x="0" y="117500"/>
                    <a:pt x="10909" y="120000"/>
                    <a:pt x="21818" y="120000"/>
                  </a:cubicBezTo>
                  <a:cubicBezTo>
                    <a:pt x="43636" y="120000"/>
                    <a:pt x="54545" y="117500"/>
                    <a:pt x="54545" y="112500"/>
                  </a:cubicBezTo>
                  <a:cubicBezTo>
                    <a:pt x="54545" y="107500"/>
                    <a:pt x="65454" y="105000"/>
                    <a:pt x="76363" y="100000"/>
                  </a:cubicBezTo>
                  <a:cubicBezTo>
                    <a:pt x="98181" y="95000"/>
                    <a:pt x="120000" y="90000"/>
                    <a:pt x="120000" y="77500"/>
                  </a:cubicBezTo>
                  <a:cubicBezTo>
                    <a:pt x="120000" y="65000"/>
                    <a:pt x="98181" y="60000"/>
                    <a:pt x="76363" y="55000"/>
                  </a:cubicBezTo>
                  <a:cubicBezTo>
                    <a:pt x="65454" y="50000"/>
                    <a:pt x="54545" y="47500"/>
                    <a:pt x="54545" y="42500"/>
                  </a:cubicBezTo>
                  <a:cubicBezTo>
                    <a:pt x="54545" y="35000"/>
                    <a:pt x="65454" y="32500"/>
                    <a:pt x="76363" y="27500"/>
                  </a:cubicBezTo>
                  <a:cubicBezTo>
                    <a:pt x="98181" y="22500"/>
                    <a:pt x="120000" y="17500"/>
                    <a:pt x="120000" y="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6545263" y="855663"/>
              <a:ext cx="765300" cy="1444500"/>
            </a:xfrm>
            <a:custGeom>
              <a:rect b="b" l="l" r="r" t="t"/>
              <a:pathLst>
                <a:path extrusionOk="0" h="120000" w="12000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" name="Google Shape;164;p7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65" name="Google Shape;165;p7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6662738" y="4949825"/>
              <a:ext cx="566700" cy="681000"/>
            </a:xfrm>
            <a:custGeom>
              <a:rect b="b" l="l" r="r" t="t"/>
              <a:pathLst>
                <a:path extrusionOk="0" h="120000" w="12000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6764338" y="5132388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764338" y="5245100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6892925" y="5154613"/>
              <a:ext cx="246000" cy="52500"/>
            </a:xfrm>
            <a:custGeom>
              <a:rect b="b" l="l" r="r" t="t"/>
              <a:pathLst>
                <a:path extrusionOk="0" h="120000" w="12000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6881813" y="5256213"/>
              <a:ext cx="273000" cy="63600"/>
            </a:xfrm>
            <a:custGeom>
              <a:rect b="b" l="l" r="r" t="t"/>
              <a:pathLst>
                <a:path extrusionOk="0" h="120000" w="12000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53225" y="5400675"/>
              <a:ext cx="406500" cy="92100"/>
            </a:xfrm>
            <a:custGeom>
              <a:rect b="b" l="l" r="r" t="t"/>
              <a:pathLst>
                <a:path extrusionOk="0" h="120000" w="12000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7326313" y="4976813"/>
              <a:ext cx="165000" cy="611100"/>
            </a:xfrm>
            <a:custGeom>
              <a:rect b="b" l="l" r="r" t="t"/>
              <a:pathLst>
                <a:path extrusionOk="0" h="120000" w="12000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8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8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7" name="Google Shape;187;p8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89" name="Google Shape;189;p8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6662738" y="4949825"/>
              <a:ext cx="566700" cy="681000"/>
            </a:xfrm>
            <a:custGeom>
              <a:rect b="b" l="l" r="r" t="t"/>
              <a:pathLst>
                <a:path extrusionOk="0" h="120000" w="12000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6764338" y="5132388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6764338" y="5245100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6892925" y="5154613"/>
              <a:ext cx="246000" cy="52500"/>
            </a:xfrm>
            <a:custGeom>
              <a:rect b="b" l="l" r="r" t="t"/>
              <a:pathLst>
                <a:path extrusionOk="0" h="120000" w="12000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6881813" y="5256213"/>
              <a:ext cx="273000" cy="63600"/>
            </a:xfrm>
            <a:custGeom>
              <a:rect b="b" l="l" r="r" t="t"/>
              <a:pathLst>
                <a:path extrusionOk="0" h="120000" w="12000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6753225" y="5400675"/>
              <a:ext cx="406500" cy="92100"/>
            </a:xfrm>
            <a:custGeom>
              <a:rect b="b" l="l" r="r" t="t"/>
              <a:pathLst>
                <a:path extrusionOk="0" h="120000" w="12000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7326313" y="4976813"/>
              <a:ext cx="165000" cy="611100"/>
            </a:xfrm>
            <a:custGeom>
              <a:rect b="b" l="l" r="r" t="t"/>
              <a:pathLst>
                <a:path extrusionOk="0" h="120000" w="12000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8"/>
          <p:cNvGrpSpPr/>
          <p:nvPr/>
        </p:nvGrpSpPr>
        <p:grpSpPr>
          <a:xfrm rot="10800000">
            <a:off x="6518888" y="-12"/>
            <a:ext cx="1551087" cy="2468625"/>
            <a:chOff x="715963" y="3538538"/>
            <a:chExt cx="1551087" cy="2468625"/>
          </a:xfrm>
        </p:grpSpPr>
        <p:sp>
          <p:nvSpPr>
            <p:cNvPr id="208" name="Google Shape;208;p8"/>
            <p:cNvSpPr/>
            <p:nvPr/>
          </p:nvSpPr>
          <p:spPr>
            <a:xfrm>
              <a:off x="78581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81756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715963" y="4392613"/>
              <a:ext cx="187200" cy="401700"/>
            </a:xfrm>
            <a:custGeom>
              <a:rect b="b" l="l" r="r" t="t"/>
              <a:pathLst>
                <a:path extrusionOk="0" h="120000" w="12000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758825" y="4521200"/>
              <a:ext cx="101700" cy="27000"/>
            </a:xfrm>
            <a:custGeom>
              <a:rect b="b" l="l" r="r" t="t"/>
              <a:pathLst>
                <a:path extrusionOk="0" h="120000" w="12000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293813" y="4230688"/>
              <a:ext cx="523800" cy="371400"/>
            </a:xfrm>
            <a:custGeom>
              <a:rect b="b" l="l" r="r" t="t"/>
              <a:pathLst>
                <a:path extrusionOk="0" h="120000" w="12000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106488" y="3538538"/>
              <a:ext cx="936600" cy="1255800"/>
            </a:xfrm>
            <a:custGeom>
              <a:rect b="b" l="l" r="r" t="t"/>
              <a:pathLst>
                <a:path extrusionOk="0" h="120000" w="12000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1293813" y="3748088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1293813" y="3919538"/>
              <a:ext cx="250800" cy="270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1325563" y="4048125"/>
              <a:ext cx="480900" cy="301500"/>
            </a:xfrm>
            <a:custGeom>
              <a:rect b="b" l="l" r="r" t="t"/>
              <a:pathLst>
                <a:path extrusionOk="0" h="120000" w="12000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293813" y="3833813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1555750" y="4462463"/>
              <a:ext cx="711300" cy="1544700"/>
            </a:xfrm>
            <a:custGeom>
              <a:rect b="b" l="l" r="r" t="t"/>
              <a:pathLst>
                <a:path extrusionOk="0" h="120000" w="12000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9"/>
          <p:cNvSpPr txBox="1"/>
          <p:nvPr>
            <p:ph idx="1" type="body"/>
          </p:nvPr>
        </p:nvSpPr>
        <p:spPr>
          <a:xfrm>
            <a:off x="6390750" y="439500"/>
            <a:ext cx="2122500" cy="42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223" name="Google Shape;223;p9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half" type="blank">
  <p:cSld name="BLANK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0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6.png"/><Relationship Id="rId7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/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CARING FROM WITHIN: TEAM 1</a:t>
            </a:r>
            <a:endParaRPr/>
          </a:p>
        </p:txBody>
      </p:sp>
      <p:sp>
        <p:nvSpPr>
          <p:cNvPr id="241" name="Google Shape;241;p13"/>
          <p:cNvSpPr txBox="1"/>
          <p:nvPr>
            <p:ph type="ctrTitle"/>
          </p:nvPr>
        </p:nvSpPr>
        <p:spPr>
          <a:xfrm>
            <a:off x="2122500" y="3151625"/>
            <a:ext cx="4899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Aaron Han, Derek Chung, Michelle Xu, Tristan Wang</a:t>
            </a:r>
            <a:endParaRPr sz="2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2"/>
          <p:cNvSpPr txBox="1"/>
          <p:nvPr>
            <p:ph type="title"/>
          </p:nvPr>
        </p:nvSpPr>
        <p:spPr>
          <a:xfrm>
            <a:off x="166425" y="0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PARTICIPANTS</a:t>
            </a:r>
            <a:endParaRPr sz="2500"/>
          </a:p>
        </p:txBody>
      </p:sp>
      <p:sp>
        <p:nvSpPr>
          <p:cNvPr id="315" name="Google Shape;315;p22"/>
          <p:cNvSpPr txBox="1"/>
          <p:nvPr>
            <p:ph idx="1" type="body"/>
          </p:nvPr>
        </p:nvSpPr>
        <p:spPr>
          <a:xfrm>
            <a:off x="1220825" y="714750"/>
            <a:ext cx="34980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Angelo</a:t>
            </a:r>
            <a:r>
              <a:rPr lang="en">
                <a:solidFill>
                  <a:srgbClr val="000000"/>
                </a:solidFill>
              </a:rPr>
              <a:t>, former Stanford alum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16" name="Google Shape;3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25" y="597300"/>
            <a:ext cx="832176" cy="83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425" y="1492150"/>
            <a:ext cx="832175" cy="83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6425" y="2387000"/>
            <a:ext cx="832176" cy="832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6425" y="3281825"/>
            <a:ext cx="832174" cy="832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6425" y="4176675"/>
            <a:ext cx="832175" cy="851088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2"/>
          <p:cNvSpPr txBox="1"/>
          <p:nvPr>
            <p:ph idx="1" type="body"/>
          </p:nvPr>
        </p:nvSpPr>
        <p:spPr>
          <a:xfrm>
            <a:off x="1220825" y="1609575"/>
            <a:ext cx="42324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Chris</a:t>
            </a:r>
            <a:r>
              <a:rPr lang="en">
                <a:solidFill>
                  <a:srgbClr val="000000"/>
                </a:solidFill>
              </a:rPr>
              <a:t>, Economics professor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22" name="Google Shape;322;p22"/>
          <p:cNvSpPr txBox="1"/>
          <p:nvPr>
            <p:ph idx="1" type="body"/>
          </p:nvPr>
        </p:nvSpPr>
        <p:spPr>
          <a:xfrm>
            <a:off x="1220825" y="2504400"/>
            <a:ext cx="34980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Jessie</a:t>
            </a:r>
            <a:r>
              <a:rPr lang="en">
                <a:solidFill>
                  <a:srgbClr val="000000"/>
                </a:solidFill>
              </a:rPr>
              <a:t>, former Stanford alum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23" name="Google Shape;323;p22"/>
          <p:cNvSpPr txBox="1"/>
          <p:nvPr>
            <p:ph idx="1" type="body"/>
          </p:nvPr>
        </p:nvSpPr>
        <p:spPr>
          <a:xfrm>
            <a:off x="1220825" y="3399225"/>
            <a:ext cx="34980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Maryanne</a:t>
            </a:r>
            <a:r>
              <a:rPr lang="en">
                <a:solidFill>
                  <a:srgbClr val="000000"/>
                </a:solidFill>
              </a:rPr>
              <a:t>, Northeastern student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24" name="Google Shape;324;p22"/>
          <p:cNvSpPr txBox="1"/>
          <p:nvPr>
            <p:ph idx="1" type="body"/>
          </p:nvPr>
        </p:nvSpPr>
        <p:spPr>
          <a:xfrm>
            <a:off x="1220825" y="4294050"/>
            <a:ext cx="34980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Sueanne</a:t>
            </a:r>
            <a:r>
              <a:rPr lang="en">
                <a:solidFill>
                  <a:srgbClr val="000000"/>
                </a:solidFill>
              </a:rPr>
              <a:t>, piano teacher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3"/>
          <p:cNvSpPr txBox="1"/>
          <p:nvPr>
            <p:ph type="title"/>
          </p:nvPr>
        </p:nvSpPr>
        <p:spPr>
          <a:xfrm>
            <a:off x="166425" y="0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EXTREME USER</a:t>
            </a:r>
            <a:endParaRPr sz="2500"/>
          </a:p>
        </p:txBody>
      </p:sp>
      <p:pic>
        <p:nvPicPr>
          <p:cNvPr id="330" name="Google Shape;3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175" y="1537150"/>
            <a:ext cx="2271359" cy="2271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23"/>
          <p:cNvSpPr txBox="1"/>
          <p:nvPr>
            <p:ph idx="1" type="body"/>
          </p:nvPr>
        </p:nvSpPr>
        <p:spPr>
          <a:xfrm>
            <a:off x="184550" y="597300"/>
            <a:ext cx="2352600" cy="9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Jessie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332" name="Google Shape;332;p23"/>
          <p:cNvSpPr txBox="1"/>
          <p:nvPr>
            <p:ph idx="1" type="body"/>
          </p:nvPr>
        </p:nvSpPr>
        <p:spPr>
          <a:xfrm>
            <a:off x="2496525" y="1424650"/>
            <a:ext cx="3571800" cy="27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▹"/>
            </a:pPr>
            <a:r>
              <a:rPr lang="en" sz="2400">
                <a:solidFill>
                  <a:srgbClr val="000000"/>
                </a:solidFill>
              </a:rPr>
              <a:t>Stanford </a:t>
            </a:r>
            <a:r>
              <a:rPr lang="en" sz="2400">
                <a:solidFill>
                  <a:srgbClr val="000000"/>
                </a:solidFill>
              </a:rPr>
              <a:t>c/o</a:t>
            </a:r>
            <a:r>
              <a:rPr lang="en" sz="2400">
                <a:solidFill>
                  <a:srgbClr val="000000"/>
                </a:solidFill>
              </a:rPr>
              <a:t> 2020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▹"/>
            </a:pPr>
            <a:r>
              <a:rPr lang="en" sz="2400">
                <a:solidFill>
                  <a:srgbClr val="000000"/>
                </a:solidFill>
              </a:rPr>
              <a:t>Former Stanford PHE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▹"/>
            </a:pPr>
            <a:r>
              <a:rPr lang="en" sz="2400">
                <a:solidFill>
                  <a:srgbClr val="000000"/>
                </a:solidFill>
              </a:rPr>
              <a:t>Experience with resources such as CAPS and BetterHelp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4"/>
          <p:cNvSpPr txBox="1"/>
          <p:nvPr>
            <p:ph idx="4294967295" type="title"/>
          </p:nvPr>
        </p:nvSpPr>
        <p:spPr>
          <a:xfrm>
            <a:off x="2002650" y="401425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The Interview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5"/>
          <p:cNvSpPr txBox="1"/>
          <p:nvPr>
            <p:ph idx="4294967295" type="title"/>
          </p:nvPr>
        </p:nvSpPr>
        <p:spPr>
          <a:xfrm>
            <a:off x="2002650" y="401425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The Interview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43" name="Google Shape;343;p25"/>
          <p:cNvSpPr/>
          <p:nvPr/>
        </p:nvSpPr>
        <p:spPr>
          <a:xfrm>
            <a:off x="430775" y="1448950"/>
            <a:ext cx="3769200" cy="206571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25"/>
          <p:cNvSpPr txBox="1"/>
          <p:nvPr>
            <p:ph idx="4294967295" type="title"/>
          </p:nvPr>
        </p:nvSpPr>
        <p:spPr>
          <a:xfrm>
            <a:off x="558050" y="920175"/>
            <a:ext cx="30336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</a:rPr>
              <a:t>Work</a:t>
            </a:r>
            <a:endParaRPr sz="2500">
              <a:solidFill>
                <a:schemeClr val="lt1"/>
              </a:solidFill>
            </a:endParaRPr>
          </a:p>
        </p:txBody>
      </p:sp>
      <p:sp>
        <p:nvSpPr>
          <p:cNvPr id="345" name="Google Shape;345;p25"/>
          <p:cNvSpPr txBox="1"/>
          <p:nvPr>
            <p:ph idx="4294967295" type="title"/>
          </p:nvPr>
        </p:nvSpPr>
        <p:spPr>
          <a:xfrm>
            <a:off x="622325" y="2361213"/>
            <a:ext cx="30336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“How was the transition to remote work?”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6"/>
          <p:cNvSpPr txBox="1"/>
          <p:nvPr>
            <p:ph idx="4294967295" type="title"/>
          </p:nvPr>
        </p:nvSpPr>
        <p:spPr>
          <a:xfrm>
            <a:off x="2002650" y="401425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The Interview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51" name="Google Shape;351;p26"/>
          <p:cNvSpPr/>
          <p:nvPr/>
        </p:nvSpPr>
        <p:spPr>
          <a:xfrm>
            <a:off x="430775" y="1448950"/>
            <a:ext cx="3769200" cy="206571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6"/>
          <p:cNvSpPr txBox="1"/>
          <p:nvPr>
            <p:ph idx="4294967295" type="title"/>
          </p:nvPr>
        </p:nvSpPr>
        <p:spPr>
          <a:xfrm>
            <a:off x="558050" y="920175"/>
            <a:ext cx="30336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</a:rPr>
              <a:t>Work</a:t>
            </a:r>
            <a:endParaRPr sz="2500">
              <a:solidFill>
                <a:schemeClr val="lt1"/>
              </a:solidFill>
            </a:endParaRPr>
          </a:p>
        </p:txBody>
      </p:sp>
      <p:sp>
        <p:nvSpPr>
          <p:cNvPr id="353" name="Google Shape;353;p26"/>
          <p:cNvSpPr txBox="1"/>
          <p:nvPr>
            <p:ph idx="4294967295" type="title"/>
          </p:nvPr>
        </p:nvSpPr>
        <p:spPr>
          <a:xfrm>
            <a:off x="622325" y="2361213"/>
            <a:ext cx="30336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“How was the transition to remote work?”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354" name="Google Shape;354;p26"/>
          <p:cNvSpPr txBox="1"/>
          <p:nvPr>
            <p:ph idx="4294967295" type="title"/>
          </p:nvPr>
        </p:nvSpPr>
        <p:spPr>
          <a:xfrm>
            <a:off x="5282450" y="1943900"/>
            <a:ext cx="30336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</a:rPr>
              <a:t>Social Life</a:t>
            </a:r>
            <a:endParaRPr sz="2500">
              <a:solidFill>
                <a:schemeClr val="lt1"/>
              </a:solidFill>
            </a:endParaRPr>
          </a:p>
        </p:txBody>
      </p:sp>
      <p:sp>
        <p:nvSpPr>
          <p:cNvPr id="355" name="Google Shape;355;p26"/>
          <p:cNvSpPr/>
          <p:nvPr/>
        </p:nvSpPr>
        <p:spPr>
          <a:xfrm>
            <a:off x="4714625" y="2619525"/>
            <a:ext cx="3769200" cy="206571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26"/>
          <p:cNvSpPr txBox="1"/>
          <p:nvPr>
            <p:ph idx="4294967295" type="title"/>
          </p:nvPr>
        </p:nvSpPr>
        <p:spPr>
          <a:xfrm>
            <a:off x="5131350" y="3486363"/>
            <a:ext cx="30336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“How did the lockdown affect your personal relationships?”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7"/>
          <p:cNvSpPr txBox="1"/>
          <p:nvPr>
            <p:ph type="ctrTitle"/>
          </p:nvPr>
        </p:nvSpPr>
        <p:spPr>
          <a:xfrm>
            <a:off x="2626350" y="199185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INTERVIEW RESULTS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8"/>
          <p:cNvSpPr txBox="1"/>
          <p:nvPr>
            <p:ph type="title"/>
          </p:nvPr>
        </p:nvSpPr>
        <p:spPr>
          <a:xfrm>
            <a:off x="457200" y="2541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CONSISTENT RESULTS</a:t>
            </a:r>
            <a:endParaRPr/>
          </a:p>
        </p:txBody>
      </p:sp>
      <p:sp>
        <p:nvSpPr>
          <p:cNvPr id="367" name="Google Shape;367;p28"/>
          <p:cNvSpPr txBox="1"/>
          <p:nvPr>
            <p:ph idx="1" type="body"/>
          </p:nvPr>
        </p:nvSpPr>
        <p:spPr>
          <a:xfrm>
            <a:off x="457200" y="1216800"/>
            <a:ext cx="51387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" sz="2000"/>
              <a:t>Increased time at home also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increased tension</a:t>
            </a:r>
            <a:endParaRPr b="1" sz="20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9"/>
          <p:cNvSpPr txBox="1"/>
          <p:nvPr>
            <p:ph type="title"/>
          </p:nvPr>
        </p:nvSpPr>
        <p:spPr>
          <a:xfrm>
            <a:off x="457200" y="2541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CONSISTENT RESULTS</a:t>
            </a:r>
            <a:endParaRPr/>
          </a:p>
        </p:txBody>
      </p:sp>
      <p:sp>
        <p:nvSpPr>
          <p:cNvPr id="373" name="Google Shape;373;p29"/>
          <p:cNvSpPr txBox="1"/>
          <p:nvPr>
            <p:ph idx="1" type="body"/>
          </p:nvPr>
        </p:nvSpPr>
        <p:spPr>
          <a:xfrm>
            <a:off x="457200" y="1216800"/>
            <a:ext cx="51387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" sz="2000"/>
              <a:t>Increased time at home also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increased tension</a:t>
            </a:r>
            <a:endParaRPr b="1" sz="20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People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don’t get as much</a:t>
            </a:r>
            <a:r>
              <a:rPr lang="en" sz="2000"/>
              <a:t> out of remote work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0"/>
          <p:cNvSpPr txBox="1"/>
          <p:nvPr>
            <p:ph type="title"/>
          </p:nvPr>
        </p:nvSpPr>
        <p:spPr>
          <a:xfrm>
            <a:off x="457200" y="2541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CONSISTENT RESULTS</a:t>
            </a:r>
            <a:endParaRPr/>
          </a:p>
        </p:txBody>
      </p:sp>
      <p:sp>
        <p:nvSpPr>
          <p:cNvPr id="379" name="Google Shape;379;p30"/>
          <p:cNvSpPr txBox="1"/>
          <p:nvPr>
            <p:ph idx="1" type="body"/>
          </p:nvPr>
        </p:nvSpPr>
        <p:spPr>
          <a:xfrm>
            <a:off x="457200" y="1216800"/>
            <a:ext cx="51387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" sz="2000"/>
              <a:t>Increased time at home also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increased tension</a:t>
            </a:r>
            <a:endParaRPr b="1" sz="20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People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don’t get as much</a:t>
            </a:r>
            <a:r>
              <a:rPr lang="en" sz="2000"/>
              <a:t> out of remote work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There was a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pressure to be productive</a:t>
            </a:r>
            <a:r>
              <a:rPr lang="en" sz="2000"/>
              <a:t> with all the time</a:t>
            </a:r>
            <a:endParaRPr b="1" sz="20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1"/>
          <p:cNvSpPr txBox="1"/>
          <p:nvPr>
            <p:ph type="title"/>
          </p:nvPr>
        </p:nvSpPr>
        <p:spPr>
          <a:xfrm>
            <a:off x="457200" y="2541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CONSISTENT RESULTS</a:t>
            </a:r>
            <a:endParaRPr/>
          </a:p>
        </p:txBody>
      </p:sp>
      <p:sp>
        <p:nvSpPr>
          <p:cNvPr id="385" name="Google Shape;385;p31"/>
          <p:cNvSpPr txBox="1"/>
          <p:nvPr>
            <p:ph idx="1" type="body"/>
          </p:nvPr>
        </p:nvSpPr>
        <p:spPr>
          <a:xfrm>
            <a:off x="457200" y="1216800"/>
            <a:ext cx="51387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" sz="2000"/>
              <a:t>Increased time at home also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increased tension</a:t>
            </a:r>
            <a:endParaRPr b="1" sz="20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People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don’t get as much</a:t>
            </a:r>
            <a:r>
              <a:rPr lang="en" sz="2000"/>
              <a:t> out of remote work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There was a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pressure to be productive</a:t>
            </a:r>
            <a:r>
              <a:rPr lang="en" sz="2000"/>
              <a:t> with all the time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People missed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in-person interactions</a:t>
            </a:r>
            <a:endParaRPr b="1" sz="20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4"/>
          <p:cNvSpPr txBox="1"/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2"/>
          <p:cNvSpPr txBox="1"/>
          <p:nvPr>
            <p:ph type="title"/>
          </p:nvPr>
        </p:nvSpPr>
        <p:spPr>
          <a:xfrm>
            <a:off x="457200" y="2541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CONSISTENT RESULTS</a:t>
            </a:r>
            <a:endParaRPr/>
          </a:p>
        </p:txBody>
      </p:sp>
      <p:sp>
        <p:nvSpPr>
          <p:cNvPr id="391" name="Google Shape;391;p32"/>
          <p:cNvSpPr txBox="1"/>
          <p:nvPr>
            <p:ph idx="1" type="body"/>
          </p:nvPr>
        </p:nvSpPr>
        <p:spPr>
          <a:xfrm>
            <a:off x="457200" y="1216800"/>
            <a:ext cx="51387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" sz="2000"/>
              <a:t>Increased time at home also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increased tension</a:t>
            </a:r>
            <a:endParaRPr b="1" sz="20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People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don’t get as much</a:t>
            </a:r>
            <a:r>
              <a:rPr lang="en" sz="2000"/>
              <a:t> out of remote work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There was a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pressure to be productive</a:t>
            </a:r>
            <a:r>
              <a:rPr lang="en" sz="2000"/>
              <a:t> with all the time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People missed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in-person interactions</a:t>
            </a:r>
            <a:endParaRPr sz="2000">
              <a:solidFill>
                <a:schemeClr val="accent2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Fear of</a:t>
            </a:r>
            <a:r>
              <a:rPr lang="en" sz="2000">
                <a:solidFill>
                  <a:schemeClr val="accent1"/>
                </a:solidFill>
              </a:rPr>
              <a:t>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losing social connections</a:t>
            </a:r>
            <a:endParaRPr b="1" sz="20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33"/>
          <p:cNvPicPr preferRelativeResize="0"/>
          <p:nvPr/>
        </p:nvPicPr>
        <p:blipFill rotWithShape="1">
          <a:blip r:embed="rId3">
            <a:alphaModFix/>
          </a:blip>
          <a:srcRect b="6983" l="1288" r="1074" t="884"/>
          <a:stretch/>
        </p:blipFill>
        <p:spPr>
          <a:xfrm>
            <a:off x="0" y="26375"/>
            <a:ext cx="7097190" cy="5117126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33"/>
          <p:cNvSpPr txBox="1"/>
          <p:nvPr>
            <p:ph idx="1" type="body"/>
          </p:nvPr>
        </p:nvSpPr>
        <p:spPr>
          <a:xfrm rot="213544">
            <a:off x="2767705" y="3123025"/>
            <a:ext cx="1676934" cy="164476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“I felt like I didn’t get the time I wanted or deserved.”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398" name="Google Shape;398;p33"/>
          <p:cNvSpPr txBox="1"/>
          <p:nvPr>
            <p:ph idx="1" type="body"/>
          </p:nvPr>
        </p:nvSpPr>
        <p:spPr>
          <a:xfrm rot="504244">
            <a:off x="1080093" y="681076"/>
            <a:ext cx="1677008" cy="1644848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“We had all sort of held it together until our dog passed away.”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399" name="Google Shape;399;p33"/>
          <p:cNvSpPr txBox="1"/>
          <p:nvPr>
            <p:ph idx="1" type="body"/>
          </p:nvPr>
        </p:nvSpPr>
        <p:spPr>
          <a:xfrm rot="-1130991">
            <a:off x="419915" y="2985837"/>
            <a:ext cx="1676937" cy="164496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“My relationship with my family worsened because of all the time at home.”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/>
          <p:nvPr>
            <p:ph idx="1" type="body"/>
          </p:nvPr>
        </p:nvSpPr>
        <p:spPr>
          <a:xfrm rot="-1265253">
            <a:off x="3615224" y="480822"/>
            <a:ext cx="1676792" cy="1644699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“I don’t want to be a social outcast.”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01" name="Google Shape;401;p33"/>
          <p:cNvSpPr txBox="1"/>
          <p:nvPr>
            <p:ph idx="1" type="body"/>
          </p:nvPr>
        </p:nvSpPr>
        <p:spPr>
          <a:xfrm rot="-1239163">
            <a:off x="4922481" y="2384366"/>
            <a:ext cx="1831287" cy="164512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“I did a lot of work on my charity because I would have felt bored doing nothing at home.”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4"/>
          <p:cNvSpPr txBox="1"/>
          <p:nvPr>
            <p:ph type="title"/>
          </p:nvPr>
        </p:nvSpPr>
        <p:spPr>
          <a:xfrm>
            <a:off x="457200" y="2541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SURPRISES</a:t>
            </a:r>
            <a:endParaRPr/>
          </a:p>
        </p:txBody>
      </p:sp>
      <p:sp>
        <p:nvSpPr>
          <p:cNvPr id="407" name="Google Shape;407;p34"/>
          <p:cNvSpPr txBox="1"/>
          <p:nvPr>
            <p:ph idx="1" type="body"/>
          </p:nvPr>
        </p:nvSpPr>
        <p:spPr>
          <a:xfrm>
            <a:off x="457200" y="1216800"/>
            <a:ext cx="51387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" sz="2000"/>
              <a:t>One participant was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not excited for in-person interactions</a:t>
            </a:r>
            <a:endParaRPr b="1" sz="20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One participant wanted the entire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school year off </a:t>
            </a:r>
            <a:r>
              <a:rPr lang="en" sz="2000"/>
              <a:t>because of the ineffectiveness of online teaching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</a:pPr>
            <a:r>
              <a:rPr lang="en" sz="2000"/>
              <a:t>One participant was </a:t>
            </a:r>
            <a:r>
              <a:rPr b="1" lang="en" sz="20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sadder that his internship went remote</a:t>
            </a:r>
            <a:r>
              <a:rPr lang="en" sz="2000"/>
              <a:t> rather than Stanford going remote</a:t>
            </a:r>
            <a:endParaRPr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5"/>
          <p:cNvSpPr txBox="1"/>
          <p:nvPr>
            <p:ph type="ctrTitle"/>
          </p:nvPr>
        </p:nvSpPr>
        <p:spPr>
          <a:xfrm>
            <a:off x="2626350" y="199185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/>
              <a:t>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6341" y="0"/>
            <a:ext cx="683130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6763" y="2116527"/>
            <a:ext cx="910474" cy="91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7"/>
          <p:cNvSpPr txBox="1"/>
          <p:nvPr>
            <p:ph type="title"/>
          </p:nvPr>
        </p:nvSpPr>
        <p:spPr>
          <a:xfrm>
            <a:off x="300550" y="2541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Tensions</a:t>
            </a:r>
            <a:endParaRPr b="1"/>
          </a:p>
        </p:txBody>
      </p:sp>
      <p:sp>
        <p:nvSpPr>
          <p:cNvPr id="424" name="Google Shape;424;p37"/>
          <p:cNvSpPr txBox="1"/>
          <p:nvPr>
            <p:ph type="title"/>
          </p:nvPr>
        </p:nvSpPr>
        <p:spPr>
          <a:xfrm>
            <a:off x="300550" y="1180000"/>
            <a:ext cx="5499600" cy="5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Friends had different values and didn’t care about bringing COVID back to their families.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8"/>
          <p:cNvSpPr txBox="1"/>
          <p:nvPr>
            <p:ph type="title"/>
          </p:nvPr>
        </p:nvSpPr>
        <p:spPr>
          <a:xfrm>
            <a:off x="300550" y="2541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Tensions</a:t>
            </a:r>
            <a:endParaRPr b="1"/>
          </a:p>
        </p:txBody>
      </p:sp>
      <p:sp>
        <p:nvSpPr>
          <p:cNvPr id="430" name="Google Shape;430;p38"/>
          <p:cNvSpPr txBox="1"/>
          <p:nvPr>
            <p:ph type="title"/>
          </p:nvPr>
        </p:nvSpPr>
        <p:spPr>
          <a:xfrm>
            <a:off x="300550" y="1774588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Contradictions</a:t>
            </a:r>
            <a:endParaRPr b="1"/>
          </a:p>
        </p:txBody>
      </p:sp>
      <p:sp>
        <p:nvSpPr>
          <p:cNvPr id="431" name="Google Shape;431;p38"/>
          <p:cNvSpPr txBox="1"/>
          <p:nvPr>
            <p:ph type="title"/>
          </p:nvPr>
        </p:nvSpPr>
        <p:spPr>
          <a:xfrm>
            <a:off x="300550" y="1180000"/>
            <a:ext cx="5499600" cy="5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Friends had different values and didn’t care about bringing COVID back to their families.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432" name="Google Shape;432;p38"/>
          <p:cNvSpPr txBox="1"/>
          <p:nvPr>
            <p:ph type="title"/>
          </p:nvPr>
        </p:nvSpPr>
        <p:spPr>
          <a:xfrm>
            <a:off x="300550" y="2632000"/>
            <a:ext cx="5499600" cy="5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Upset about COVID and lack of in-person interactions but likes remote work.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9"/>
          <p:cNvSpPr txBox="1"/>
          <p:nvPr>
            <p:ph type="title"/>
          </p:nvPr>
        </p:nvSpPr>
        <p:spPr>
          <a:xfrm>
            <a:off x="300550" y="2541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Tensions</a:t>
            </a:r>
            <a:endParaRPr b="1"/>
          </a:p>
        </p:txBody>
      </p:sp>
      <p:sp>
        <p:nvSpPr>
          <p:cNvPr id="438" name="Google Shape;438;p39"/>
          <p:cNvSpPr txBox="1"/>
          <p:nvPr>
            <p:ph type="title"/>
          </p:nvPr>
        </p:nvSpPr>
        <p:spPr>
          <a:xfrm>
            <a:off x="300550" y="1774588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Contradictions</a:t>
            </a:r>
            <a:endParaRPr b="1"/>
          </a:p>
        </p:txBody>
      </p:sp>
      <p:sp>
        <p:nvSpPr>
          <p:cNvPr id="439" name="Google Shape;439;p39"/>
          <p:cNvSpPr txBox="1"/>
          <p:nvPr>
            <p:ph type="title"/>
          </p:nvPr>
        </p:nvSpPr>
        <p:spPr>
          <a:xfrm>
            <a:off x="300550" y="323632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Surprises</a:t>
            </a:r>
            <a:endParaRPr b="1"/>
          </a:p>
        </p:txBody>
      </p:sp>
      <p:sp>
        <p:nvSpPr>
          <p:cNvPr id="440" name="Google Shape;440;p39"/>
          <p:cNvSpPr txBox="1"/>
          <p:nvPr>
            <p:ph type="title"/>
          </p:nvPr>
        </p:nvSpPr>
        <p:spPr>
          <a:xfrm>
            <a:off x="300550" y="1180000"/>
            <a:ext cx="5499600" cy="5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Friends had different values and didn’t care about bringing COVID back to their families.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441" name="Google Shape;441;p39"/>
          <p:cNvSpPr txBox="1"/>
          <p:nvPr>
            <p:ph type="title"/>
          </p:nvPr>
        </p:nvSpPr>
        <p:spPr>
          <a:xfrm>
            <a:off x="300550" y="2632000"/>
            <a:ext cx="5499600" cy="5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Upset about COVID and lack of in-person interactions but likes remote work.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442" name="Google Shape;442;p39"/>
          <p:cNvSpPr txBox="1"/>
          <p:nvPr>
            <p:ph type="title"/>
          </p:nvPr>
        </p:nvSpPr>
        <p:spPr>
          <a:xfrm>
            <a:off x="300550" y="4103450"/>
            <a:ext cx="5499600" cy="5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Biggest emotional factor for her was privilege guilt.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0"/>
          <p:cNvSpPr txBox="1"/>
          <p:nvPr>
            <p:ph idx="4294967295" type="title"/>
          </p:nvPr>
        </p:nvSpPr>
        <p:spPr>
          <a:xfrm>
            <a:off x="2002650" y="401425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QUESTIONS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448" name="Google Shape;448;p40"/>
          <p:cNvSpPr/>
          <p:nvPr/>
        </p:nvSpPr>
        <p:spPr>
          <a:xfrm>
            <a:off x="430775" y="1448950"/>
            <a:ext cx="3225204" cy="184053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0"/>
          <p:cNvSpPr txBox="1"/>
          <p:nvPr>
            <p:ph idx="4294967295" type="title"/>
          </p:nvPr>
        </p:nvSpPr>
        <p:spPr>
          <a:xfrm>
            <a:off x="636425" y="2046150"/>
            <a:ext cx="2359500" cy="90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How can we ease tension among people who are stuck in the same space?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1"/>
          <p:cNvSpPr txBox="1"/>
          <p:nvPr>
            <p:ph idx="4294967295" type="title"/>
          </p:nvPr>
        </p:nvSpPr>
        <p:spPr>
          <a:xfrm>
            <a:off x="2002650" y="401425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QUESTIONS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455" name="Google Shape;455;p41"/>
          <p:cNvSpPr/>
          <p:nvPr/>
        </p:nvSpPr>
        <p:spPr>
          <a:xfrm>
            <a:off x="430775" y="1448950"/>
            <a:ext cx="3225204" cy="184053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1"/>
          <p:cNvSpPr txBox="1"/>
          <p:nvPr>
            <p:ph idx="4294967295" type="title"/>
          </p:nvPr>
        </p:nvSpPr>
        <p:spPr>
          <a:xfrm>
            <a:off x="636425" y="2046150"/>
            <a:ext cx="2359500" cy="90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How can we ease tension among people who are stuck in the same space?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57" name="Google Shape;457;p41"/>
          <p:cNvSpPr/>
          <p:nvPr/>
        </p:nvSpPr>
        <p:spPr>
          <a:xfrm>
            <a:off x="1855875" y="3054450"/>
            <a:ext cx="3225204" cy="184053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1"/>
          <p:cNvSpPr txBox="1"/>
          <p:nvPr>
            <p:ph idx="4294967295" type="title"/>
          </p:nvPr>
        </p:nvSpPr>
        <p:spPr>
          <a:xfrm>
            <a:off x="2208400" y="3524413"/>
            <a:ext cx="2359500" cy="90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How can we increase motivation for remote work?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5"/>
          <p:cNvSpPr txBox="1"/>
          <p:nvPr>
            <p:ph idx="4294967295" type="ctrTitle"/>
          </p:nvPr>
        </p:nvSpPr>
        <p:spPr>
          <a:xfrm>
            <a:off x="1576225" y="229600"/>
            <a:ext cx="5445300" cy="72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MEET THE TEAM</a:t>
            </a:r>
            <a:endParaRPr sz="3600"/>
          </a:p>
        </p:txBody>
      </p:sp>
      <p:pic>
        <p:nvPicPr>
          <p:cNvPr id="252" name="Google Shape;252;p15"/>
          <p:cNvPicPr preferRelativeResize="0"/>
          <p:nvPr/>
        </p:nvPicPr>
        <p:blipFill rotWithShape="1">
          <a:blip r:embed="rId3">
            <a:alphaModFix/>
          </a:blip>
          <a:srcRect b="34437" l="18226" r="11212" t="34453"/>
          <a:stretch/>
        </p:blipFill>
        <p:spPr>
          <a:xfrm>
            <a:off x="401400" y="948342"/>
            <a:ext cx="1809300" cy="1726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400" y="2907675"/>
            <a:ext cx="1809300" cy="180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7075" y="2908613"/>
            <a:ext cx="1809300" cy="1807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7075" y="876275"/>
            <a:ext cx="1809300" cy="180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5"/>
          <p:cNvSpPr txBox="1"/>
          <p:nvPr>
            <p:ph idx="4294967295" type="body"/>
          </p:nvPr>
        </p:nvSpPr>
        <p:spPr>
          <a:xfrm>
            <a:off x="2356500" y="949600"/>
            <a:ext cx="24942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Aaron Han</a:t>
            </a:r>
            <a:endParaRPr b="1" sz="16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</a:rPr>
              <a:t>B.S. MCS, c/o 2022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</a:rPr>
              <a:t>M.S. CS, c/o 2023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257" name="Google Shape;257;p15"/>
          <p:cNvSpPr txBox="1"/>
          <p:nvPr>
            <p:ph idx="4294967295" type="body"/>
          </p:nvPr>
        </p:nvSpPr>
        <p:spPr>
          <a:xfrm>
            <a:off x="2356500" y="2848925"/>
            <a:ext cx="24942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Derek Chung</a:t>
            </a:r>
            <a:endParaRPr b="1" sz="16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</a:rPr>
              <a:t>B.S. CS + Music, c/o 2022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</a:rPr>
              <a:t>M.S. CS, c/o 2023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258" name="Google Shape;258;p15"/>
          <p:cNvSpPr txBox="1"/>
          <p:nvPr>
            <p:ph idx="4294967295" type="body"/>
          </p:nvPr>
        </p:nvSpPr>
        <p:spPr>
          <a:xfrm>
            <a:off x="6900025" y="949600"/>
            <a:ext cx="24942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Michelle Xu</a:t>
            </a:r>
            <a:endParaRPr b="1" sz="1600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</a:rPr>
              <a:t>B.A. Econ, c/o 2022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</a:rPr>
              <a:t>M.S. CS, c/o 2023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259" name="Google Shape;259;p15"/>
          <p:cNvSpPr txBox="1"/>
          <p:nvPr>
            <p:ph idx="4294967295" type="body"/>
          </p:nvPr>
        </p:nvSpPr>
        <p:spPr>
          <a:xfrm>
            <a:off x="6900025" y="2848925"/>
            <a:ext cx="24942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Tristan Wang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</a:rPr>
              <a:t>B.S. CS, c/o 2023</a:t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2"/>
          <p:cNvSpPr txBox="1"/>
          <p:nvPr>
            <p:ph idx="4294967295" type="title"/>
          </p:nvPr>
        </p:nvSpPr>
        <p:spPr>
          <a:xfrm>
            <a:off x="2002650" y="401425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QUESTIONS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464" name="Google Shape;464;p42"/>
          <p:cNvSpPr/>
          <p:nvPr/>
        </p:nvSpPr>
        <p:spPr>
          <a:xfrm>
            <a:off x="430775" y="1448950"/>
            <a:ext cx="3225204" cy="184053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2"/>
          <p:cNvSpPr txBox="1"/>
          <p:nvPr>
            <p:ph idx="4294967295" type="title"/>
          </p:nvPr>
        </p:nvSpPr>
        <p:spPr>
          <a:xfrm>
            <a:off x="636425" y="2046150"/>
            <a:ext cx="2359500" cy="90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How can we ease tension among people who are stuck in the same space?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66" name="Google Shape;466;p42"/>
          <p:cNvSpPr/>
          <p:nvPr/>
        </p:nvSpPr>
        <p:spPr>
          <a:xfrm>
            <a:off x="1855875" y="3054450"/>
            <a:ext cx="3225204" cy="184053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42"/>
          <p:cNvSpPr txBox="1"/>
          <p:nvPr>
            <p:ph idx="4294967295" type="title"/>
          </p:nvPr>
        </p:nvSpPr>
        <p:spPr>
          <a:xfrm>
            <a:off x="2208400" y="3524413"/>
            <a:ext cx="2359500" cy="90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How can we increase motivation for remote work?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68" name="Google Shape;468;p42"/>
          <p:cNvSpPr/>
          <p:nvPr/>
        </p:nvSpPr>
        <p:spPr>
          <a:xfrm>
            <a:off x="4122950" y="1062825"/>
            <a:ext cx="3225204" cy="184053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2"/>
          <p:cNvSpPr txBox="1"/>
          <p:nvPr>
            <p:ph idx="4294967295" type="title"/>
          </p:nvPr>
        </p:nvSpPr>
        <p:spPr>
          <a:xfrm>
            <a:off x="4555800" y="1448938"/>
            <a:ext cx="2359500" cy="90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How can people use their privilege to help others?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3"/>
          <p:cNvSpPr txBox="1"/>
          <p:nvPr>
            <p:ph idx="4294967295" type="title"/>
          </p:nvPr>
        </p:nvSpPr>
        <p:spPr>
          <a:xfrm>
            <a:off x="2002650" y="401425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QUESTIONS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475" name="Google Shape;475;p43"/>
          <p:cNvSpPr/>
          <p:nvPr/>
        </p:nvSpPr>
        <p:spPr>
          <a:xfrm>
            <a:off x="430775" y="1448950"/>
            <a:ext cx="3225204" cy="184053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3"/>
          <p:cNvSpPr txBox="1"/>
          <p:nvPr>
            <p:ph idx="4294967295" type="title"/>
          </p:nvPr>
        </p:nvSpPr>
        <p:spPr>
          <a:xfrm>
            <a:off x="636425" y="2046150"/>
            <a:ext cx="2359500" cy="90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How can we ease tension among people who are stuck in the same space?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77" name="Google Shape;477;p43"/>
          <p:cNvSpPr/>
          <p:nvPr/>
        </p:nvSpPr>
        <p:spPr>
          <a:xfrm>
            <a:off x="1855875" y="3054450"/>
            <a:ext cx="3225204" cy="184053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3"/>
          <p:cNvSpPr txBox="1"/>
          <p:nvPr>
            <p:ph idx="4294967295" type="title"/>
          </p:nvPr>
        </p:nvSpPr>
        <p:spPr>
          <a:xfrm>
            <a:off x="2208400" y="3524413"/>
            <a:ext cx="2359500" cy="90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How can we increase motivation for remote work?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79" name="Google Shape;479;p43"/>
          <p:cNvSpPr/>
          <p:nvPr/>
        </p:nvSpPr>
        <p:spPr>
          <a:xfrm>
            <a:off x="4122950" y="1062825"/>
            <a:ext cx="3225204" cy="184053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3"/>
          <p:cNvSpPr txBox="1"/>
          <p:nvPr>
            <p:ph idx="4294967295" type="title"/>
          </p:nvPr>
        </p:nvSpPr>
        <p:spPr>
          <a:xfrm>
            <a:off x="4555800" y="1448938"/>
            <a:ext cx="2359500" cy="90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How can people use their privilege to help others?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81" name="Google Shape;481;p43"/>
          <p:cNvSpPr/>
          <p:nvPr/>
        </p:nvSpPr>
        <p:spPr>
          <a:xfrm>
            <a:off x="5577450" y="2903350"/>
            <a:ext cx="3225204" cy="1840536"/>
          </a:xfrm>
          <a:prstGeom prst="cloud">
            <a:avLst/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43"/>
          <p:cNvSpPr txBox="1"/>
          <p:nvPr>
            <p:ph idx="4294967295" type="title"/>
          </p:nvPr>
        </p:nvSpPr>
        <p:spPr>
          <a:xfrm>
            <a:off x="5883025" y="3524425"/>
            <a:ext cx="2359500" cy="90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How can we manage relationships that include a mismatch of values?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4"/>
          <p:cNvSpPr txBox="1"/>
          <p:nvPr>
            <p:ph idx="4294967295" type="title"/>
          </p:nvPr>
        </p:nvSpPr>
        <p:spPr>
          <a:xfrm>
            <a:off x="2002650" y="401425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SUMMARY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488" name="Google Shape;488;p44"/>
          <p:cNvSpPr txBox="1"/>
          <p:nvPr>
            <p:ph idx="4294967295" type="title"/>
          </p:nvPr>
        </p:nvSpPr>
        <p:spPr>
          <a:xfrm>
            <a:off x="5366225" y="998725"/>
            <a:ext cx="3170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</a:rPr>
              <a:t>NEEDS</a:t>
            </a:r>
            <a:endParaRPr b="1" sz="2500">
              <a:solidFill>
                <a:schemeClr val="dk1"/>
              </a:solidFill>
            </a:endParaRPr>
          </a:p>
        </p:txBody>
      </p:sp>
      <p:sp>
        <p:nvSpPr>
          <p:cNvPr id="489" name="Google Shape;489;p44"/>
          <p:cNvSpPr txBox="1"/>
          <p:nvPr>
            <p:ph idx="4294967295" type="title"/>
          </p:nvPr>
        </p:nvSpPr>
        <p:spPr>
          <a:xfrm>
            <a:off x="545225" y="998725"/>
            <a:ext cx="3170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</a:rPr>
              <a:t>INSIGHTS</a:t>
            </a:r>
            <a:endParaRPr b="1" sz="2500">
              <a:solidFill>
                <a:schemeClr val="dk1"/>
              </a:solidFill>
            </a:endParaRPr>
          </a:p>
        </p:txBody>
      </p:sp>
      <p:sp>
        <p:nvSpPr>
          <p:cNvPr id="490" name="Google Shape;490;p44"/>
          <p:cNvSpPr txBox="1"/>
          <p:nvPr>
            <p:ph idx="4294967295" type="title"/>
          </p:nvPr>
        </p:nvSpPr>
        <p:spPr>
          <a:xfrm>
            <a:off x="545225" y="161042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People get into arguments when they’re in the same space for too long.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91" name="Google Shape;491;p44"/>
          <p:cNvSpPr txBox="1"/>
          <p:nvPr>
            <p:ph idx="4294967295" type="title"/>
          </p:nvPr>
        </p:nvSpPr>
        <p:spPr>
          <a:xfrm>
            <a:off x="4591625" y="1596025"/>
            <a:ext cx="42000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 way to have their own “space” when they physically don’t have enough space.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92" name="Google Shape;492;p44"/>
          <p:cNvSpPr/>
          <p:nvPr/>
        </p:nvSpPr>
        <p:spPr>
          <a:xfrm>
            <a:off x="3592975" y="1067125"/>
            <a:ext cx="1732800" cy="4749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45"/>
          <p:cNvSpPr txBox="1"/>
          <p:nvPr>
            <p:ph idx="4294967295" type="title"/>
          </p:nvPr>
        </p:nvSpPr>
        <p:spPr>
          <a:xfrm>
            <a:off x="2002650" y="401425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SUMMARY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498" name="Google Shape;498;p45"/>
          <p:cNvSpPr txBox="1"/>
          <p:nvPr>
            <p:ph idx="4294967295" type="title"/>
          </p:nvPr>
        </p:nvSpPr>
        <p:spPr>
          <a:xfrm>
            <a:off x="5366225" y="998725"/>
            <a:ext cx="3170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</a:rPr>
              <a:t>NEEDS</a:t>
            </a:r>
            <a:endParaRPr b="1" sz="2500">
              <a:solidFill>
                <a:schemeClr val="dk1"/>
              </a:solidFill>
            </a:endParaRPr>
          </a:p>
        </p:txBody>
      </p:sp>
      <p:sp>
        <p:nvSpPr>
          <p:cNvPr id="499" name="Google Shape;499;p45"/>
          <p:cNvSpPr txBox="1"/>
          <p:nvPr>
            <p:ph idx="4294967295" type="title"/>
          </p:nvPr>
        </p:nvSpPr>
        <p:spPr>
          <a:xfrm>
            <a:off x="545225" y="998725"/>
            <a:ext cx="3170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</a:rPr>
              <a:t>INSIGHTS</a:t>
            </a:r>
            <a:endParaRPr b="1" sz="2500">
              <a:solidFill>
                <a:schemeClr val="dk1"/>
              </a:solidFill>
            </a:endParaRPr>
          </a:p>
        </p:txBody>
      </p:sp>
      <p:sp>
        <p:nvSpPr>
          <p:cNvPr id="500" name="Google Shape;500;p45"/>
          <p:cNvSpPr txBox="1"/>
          <p:nvPr>
            <p:ph idx="4294967295" type="title"/>
          </p:nvPr>
        </p:nvSpPr>
        <p:spPr>
          <a:xfrm>
            <a:off x="545225" y="161042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People get into arguments when they’re in the same space for too long.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01" name="Google Shape;501;p45"/>
          <p:cNvSpPr txBox="1"/>
          <p:nvPr>
            <p:ph idx="4294967295" type="title"/>
          </p:nvPr>
        </p:nvSpPr>
        <p:spPr>
          <a:xfrm>
            <a:off x="4591625" y="1596025"/>
            <a:ext cx="42000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 way to have their own “space” when they physically don’t have enough space.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02" name="Google Shape;502;p45"/>
          <p:cNvSpPr/>
          <p:nvPr/>
        </p:nvSpPr>
        <p:spPr>
          <a:xfrm>
            <a:off x="3592975" y="1067125"/>
            <a:ext cx="1732800" cy="4749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5"/>
          <p:cNvSpPr txBox="1"/>
          <p:nvPr>
            <p:ph idx="4294967295" type="title"/>
          </p:nvPr>
        </p:nvSpPr>
        <p:spPr>
          <a:xfrm>
            <a:off x="545225" y="243372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People are not motivated with remote work.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04" name="Google Shape;504;p45"/>
          <p:cNvSpPr txBox="1"/>
          <p:nvPr>
            <p:ph idx="4294967295" type="title"/>
          </p:nvPr>
        </p:nvSpPr>
        <p:spPr>
          <a:xfrm>
            <a:off x="4718975" y="243372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 way to make them feel engaged with coworkers while being apart.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6"/>
          <p:cNvSpPr txBox="1"/>
          <p:nvPr>
            <p:ph idx="4294967295" type="title"/>
          </p:nvPr>
        </p:nvSpPr>
        <p:spPr>
          <a:xfrm>
            <a:off x="2002650" y="401425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SUMMARY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10" name="Google Shape;510;p46"/>
          <p:cNvSpPr txBox="1"/>
          <p:nvPr>
            <p:ph idx="4294967295" type="title"/>
          </p:nvPr>
        </p:nvSpPr>
        <p:spPr>
          <a:xfrm>
            <a:off x="5366225" y="998725"/>
            <a:ext cx="3170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</a:rPr>
              <a:t>NEEDS</a:t>
            </a:r>
            <a:endParaRPr b="1" sz="2500">
              <a:solidFill>
                <a:schemeClr val="dk1"/>
              </a:solidFill>
            </a:endParaRPr>
          </a:p>
        </p:txBody>
      </p:sp>
      <p:sp>
        <p:nvSpPr>
          <p:cNvPr id="511" name="Google Shape;511;p46"/>
          <p:cNvSpPr txBox="1"/>
          <p:nvPr>
            <p:ph idx="4294967295" type="title"/>
          </p:nvPr>
        </p:nvSpPr>
        <p:spPr>
          <a:xfrm>
            <a:off x="545225" y="998725"/>
            <a:ext cx="3170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</a:rPr>
              <a:t>INSIGHTS</a:t>
            </a:r>
            <a:endParaRPr b="1" sz="2500">
              <a:solidFill>
                <a:schemeClr val="dk1"/>
              </a:solidFill>
            </a:endParaRPr>
          </a:p>
        </p:txBody>
      </p:sp>
      <p:sp>
        <p:nvSpPr>
          <p:cNvPr id="512" name="Google Shape;512;p46"/>
          <p:cNvSpPr txBox="1"/>
          <p:nvPr>
            <p:ph idx="4294967295" type="title"/>
          </p:nvPr>
        </p:nvSpPr>
        <p:spPr>
          <a:xfrm>
            <a:off x="545225" y="161042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People get into arguments when they’re in the same space for too long.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13" name="Google Shape;513;p46"/>
          <p:cNvSpPr txBox="1"/>
          <p:nvPr>
            <p:ph idx="4294967295" type="title"/>
          </p:nvPr>
        </p:nvSpPr>
        <p:spPr>
          <a:xfrm>
            <a:off x="4591625" y="1596025"/>
            <a:ext cx="42000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 way to have their own “space” when they physically don’t have enough space.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14" name="Google Shape;514;p46"/>
          <p:cNvSpPr/>
          <p:nvPr/>
        </p:nvSpPr>
        <p:spPr>
          <a:xfrm>
            <a:off x="3592975" y="1067125"/>
            <a:ext cx="1732800" cy="4749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46"/>
          <p:cNvSpPr txBox="1"/>
          <p:nvPr>
            <p:ph idx="4294967295" type="title"/>
          </p:nvPr>
        </p:nvSpPr>
        <p:spPr>
          <a:xfrm>
            <a:off x="545225" y="243372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People are not motivated with remote work.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16" name="Google Shape;516;p46"/>
          <p:cNvSpPr txBox="1"/>
          <p:nvPr>
            <p:ph idx="4294967295" type="title"/>
          </p:nvPr>
        </p:nvSpPr>
        <p:spPr>
          <a:xfrm>
            <a:off x="4718975" y="243372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 way to make them feel engaged with coworkers while being apart.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17" name="Google Shape;517;p46"/>
          <p:cNvSpPr txBox="1"/>
          <p:nvPr>
            <p:ph idx="4294967295" type="title"/>
          </p:nvPr>
        </p:nvSpPr>
        <p:spPr>
          <a:xfrm>
            <a:off x="545225" y="3201700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People feel guilty with all their privilege.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18" name="Google Shape;518;p46"/>
          <p:cNvSpPr txBox="1"/>
          <p:nvPr>
            <p:ph idx="4294967295" type="title"/>
          </p:nvPr>
        </p:nvSpPr>
        <p:spPr>
          <a:xfrm>
            <a:off x="4718975" y="3201700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 way to make productive use of their privilege.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7"/>
          <p:cNvSpPr txBox="1"/>
          <p:nvPr>
            <p:ph idx="4294967295" type="title"/>
          </p:nvPr>
        </p:nvSpPr>
        <p:spPr>
          <a:xfrm>
            <a:off x="2002650" y="401425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SUMMARY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24" name="Google Shape;524;p47"/>
          <p:cNvSpPr txBox="1"/>
          <p:nvPr>
            <p:ph idx="4294967295" type="title"/>
          </p:nvPr>
        </p:nvSpPr>
        <p:spPr>
          <a:xfrm>
            <a:off x="5366225" y="998725"/>
            <a:ext cx="3170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</a:rPr>
              <a:t>NEEDS</a:t>
            </a:r>
            <a:endParaRPr b="1" sz="2500">
              <a:solidFill>
                <a:schemeClr val="dk1"/>
              </a:solidFill>
            </a:endParaRPr>
          </a:p>
        </p:txBody>
      </p:sp>
      <p:sp>
        <p:nvSpPr>
          <p:cNvPr id="525" name="Google Shape;525;p47"/>
          <p:cNvSpPr txBox="1"/>
          <p:nvPr>
            <p:ph idx="4294967295" type="title"/>
          </p:nvPr>
        </p:nvSpPr>
        <p:spPr>
          <a:xfrm>
            <a:off x="545225" y="998725"/>
            <a:ext cx="3170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</a:rPr>
              <a:t>INSIGHTS</a:t>
            </a:r>
            <a:endParaRPr b="1" sz="2500">
              <a:solidFill>
                <a:schemeClr val="dk1"/>
              </a:solidFill>
            </a:endParaRPr>
          </a:p>
        </p:txBody>
      </p:sp>
      <p:sp>
        <p:nvSpPr>
          <p:cNvPr id="526" name="Google Shape;526;p47"/>
          <p:cNvSpPr txBox="1"/>
          <p:nvPr>
            <p:ph idx="4294967295" type="title"/>
          </p:nvPr>
        </p:nvSpPr>
        <p:spPr>
          <a:xfrm>
            <a:off x="545225" y="161042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People get into arguments when they’re in the same space for too long.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27" name="Google Shape;527;p47"/>
          <p:cNvSpPr txBox="1"/>
          <p:nvPr>
            <p:ph idx="4294967295" type="title"/>
          </p:nvPr>
        </p:nvSpPr>
        <p:spPr>
          <a:xfrm>
            <a:off x="4591625" y="1596025"/>
            <a:ext cx="42000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 way to have their own “space” when they physically don’t have enough space.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28" name="Google Shape;528;p47"/>
          <p:cNvSpPr/>
          <p:nvPr/>
        </p:nvSpPr>
        <p:spPr>
          <a:xfrm>
            <a:off x="3592975" y="1067125"/>
            <a:ext cx="1732800" cy="4749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47"/>
          <p:cNvSpPr txBox="1"/>
          <p:nvPr>
            <p:ph idx="4294967295" type="title"/>
          </p:nvPr>
        </p:nvSpPr>
        <p:spPr>
          <a:xfrm>
            <a:off x="545225" y="243372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People are not motivated with remote work.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30" name="Google Shape;530;p47"/>
          <p:cNvSpPr txBox="1"/>
          <p:nvPr>
            <p:ph idx="4294967295" type="title"/>
          </p:nvPr>
        </p:nvSpPr>
        <p:spPr>
          <a:xfrm>
            <a:off x="4718975" y="243372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 way to make them feel engaged with coworkers while being apart.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31" name="Google Shape;531;p47"/>
          <p:cNvSpPr txBox="1"/>
          <p:nvPr>
            <p:ph idx="4294967295" type="title"/>
          </p:nvPr>
        </p:nvSpPr>
        <p:spPr>
          <a:xfrm>
            <a:off x="545225" y="3201700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People feel guilty with all their privilege.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32" name="Google Shape;532;p47"/>
          <p:cNvSpPr txBox="1"/>
          <p:nvPr>
            <p:ph idx="4294967295" type="title"/>
          </p:nvPr>
        </p:nvSpPr>
        <p:spPr>
          <a:xfrm>
            <a:off x="4718975" y="3201700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 way to make productive use of their privilege.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33" name="Google Shape;533;p47"/>
          <p:cNvSpPr txBox="1"/>
          <p:nvPr>
            <p:ph idx="4294967295" type="title"/>
          </p:nvPr>
        </p:nvSpPr>
        <p:spPr>
          <a:xfrm>
            <a:off x="545225" y="396967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People have differences in values when it comes to COVID.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534" name="Google Shape;534;p47"/>
          <p:cNvSpPr txBox="1"/>
          <p:nvPr>
            <p:ph idx="4294967295" type="title"/>
          </p:nvPr>
        </p:nvSpPr>
        <p:spPr>
          <a:xfrm>
            <a:off x="4846325" y="3922725"/>
            <a:ext cx="39453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 way to maintain relationships that suffer from a difference in values.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8"/>
          <p:cNvSpPr txBox="1"/>
          <p:nvPr>
            <p:ph type="ctrTitle"/>
          </p:nvPr>
        </p:nvSpPr>
        <p:spPr>
          <a:xfrm>
            <a:off x="2626350" y="184500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6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en">
                <a:latin typeface="Barlow"/>
                <a:ea typeface="Barlow"/>
                <a:cs typeface="Barlow"/>
                <a:sym typeface="Barlow"/>
              </a:rPr>
              <a:t>Problem Domain</a:t>
            </a:r>
            <a:endParaRPr b="1" i="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i="0" lang="en" sz="1600"/>
              <a:t>Changes brought by the COVID pandemic has amplified many mental health issues among our communities. Therefore, we will be focused especially on </a:t>
            </a:r>
            <a:r>
              <a:rPr b="1" i="0" lang="en" sz="16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tackling the issues affecting one’s well-being as a result of the pandemic.</a:t>
            </a:r>
            <a:endParaRPr b="1" i="0" sz="160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i="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"/>
          <p:cNvSpPr txBox="1"/>
          <p:nvPr>
            <p:ph type="ctrTitle"/>
          </p:nvPr>
        </p:nvSpPr>
        <p:spPr>
          <a:xfrm>
            <a:off x="2626350" y="199185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NEEDFINDING METHODOLOGY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"/>
          <p:cNvSpPr txBox="1"/>
          <p:nvPr>
            <p:ph type="title"/>
          </p:nvPr>
        </p:nvSpPr>
        <p:spPr>
          <a:xfrm>
            <a:off x="166425" y="0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PARTICIPANTS</a:t>
            </a:r>
            <a:endParaRPr sz="2500"/>
          </a:p>
        </p:txBody>
      </p:sp>
      <p:sp>
        <p:nvSpPr>
          <p:cNvPr id="275" name="Google Shape;275;p18"/>
          <p:cNvSpPr txBox="1"/>
          <p:nvPr>
            <p:ph idx="1" type="body"/>
          </p:nvPr>
        </p:nvSpPr>
        <p:spPr>
          <a:xfrm>
            <a:off x="1220825" y="714750"/>
            <a:ext cx="34980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Angelo</a:t>
            </a:r>
            <a:r>
              <a:rPr lang="en">
                <a:solidFill>
                  <a:srgbClr val="000000"/>
                </a:solidFill>
              </a:rPr>
              <a:t>, former Stanford alum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76" name="Google Shape;27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25" y="597300"/>
            <a:ext cx="832176" cy="83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9"/>
          <p:cNvSpPr txBox="1"/>
          <p:nvPr>
            <p:ph type="title"/>
          </p:nvPr>
        </p:nvSpPr>
        <p:spPr>
          <a:xfrm>
            <a:off x="166425" y="0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PARTICIPANTS</a:t>
            </a:r>
            <a:endParaRPr sz="2500"/>
          </a:p>
        </p:txBody>
      </p:sp>
      <p:sp>
        <p:nvSpPr>
          <p:cNvPr id="282" name="Google Shape;282;p19"/>
          <p:cNvSpPr txBox="1"/>
          <p:nvPr>
            <p:ph idx="1" type="body"/>
          </p:nvPr>
        </p:nvSpPr>
        <p:spPr>
          <a:xfrm>
            <a:off x="1220825" y="714750"/>
            <a:ext cx="34980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Angelo</a:t>
            </a:r>
            <a:r>
              <a:rPr lang="en">
                <a:solidFill>
                  <a:srgbClr val="000000"/>
                </a:solidFill>
              </a:rPr>
              <a:t>, former Stanford alum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83" name="Google Shape;28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25" y="597300"/>
            <a:ext cx="832176" cy="83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425" y="1492150"/>
            <a:ext cx="832175" cy="83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9"/>
          <p:cNvSpPr txBox="1"/>
          <p:nvPr>
            <p:ph idx="1" type="body"/>
          </p:nvPr>
        </p:nvSpPr>
        <p:spPr>
          <a:xfrm>
            <a:off x="1220825" y="1609575"/>
            <a:ext cx="42324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Chris</a:t>
            </a:r>
            <a:r>
              <a:rPr lang="en">
                <a:solidFill>
                  <a:srgbClr val="000000"/>
                </a:solidFill>
              </a:rPr>
              <a:t>, Economics professor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0"/>
          <p:cNvSpPr txBox="1"/>
          <p:nvPr>
            <p:ph type="title"/>
          </p:nvPr>
        </p:nvSpPr>
        <p:spPr>
          <a:xfrm>
            <a:off x="166425" y="0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PARTICIPANTS</a:t>
            </a:r>
            <a:endParaRPr sz="2500"/>
          </a:p>
        </p:txBody>
      </p:sp>
      <p:sp>
        <p:nvSpPr>
          <p:cNvPr id="291" name="Google Shape;291;p20"/>
          <p:cNvSpPr txBox="1"/>
          <p:nvPr>
            <p:ph idx="1" type="body"/>
          </p:nvPr>
        </p:nvSpPr>
        <p:spPr>
          <a:xfrm>
            <a:off x="1220825" y="714750"/>
            <a:ext cx="34980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Angelo</a:t>
            </a:r>
            <a:r>
              <a:rPr lang="en">
                <a:solidFill>
                  <a:srgbClr val="000000"/>
                </a:solidFill>
              </a:rPr>
              <a:t>, former Stanford alum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92" name="Google Shape;2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25" y="597300"/>
            <a:ext cx="832176" cy="83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425" y="1492150"/>
            <a:ext cx="832175" cy="83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6425" y="2387000"/>
            <a:ext cx="832176" cy="832152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0"/>
          <p:cNvSpPr txBox="1"/>
          <p:nvPr>
            <p:ph idx="1" type="body"/>
          </p:nvPr>
        </p:nvSpPr>
        <p:spPr>
          <a:xfrm>
            <a:off x="1220825" y="1609575"/>
            <a:ext cx="42324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Chris</a:t>
            </a:r>
            <a:r>
              <a:rPr lang="en">
                <a:solidFill>
                  <a:srgbClr val="000000"/>
                </a:solidFill>
              </a:rPr>
              <a:t>, Economics professor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96" name="Google Shape;296;p20"/>
          <p:cNvSpPr txBox="1"/>
          <p:nvPr>
            <p:ph idx="1" type="body"/>
          </p:nvPr>
        </p:nvSpPr>
        <p:spPr>
          <a:xfrm>
            <a:off x="1220825" y="2504400"/>
            <a:ext cx="34980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Jessie</a:t>
            </a:r>
            <a:r>
              <a:rPr lang="en">
                <a:solidFill>
                  <a:srgbClr val="000000"/>
                </a:solidFill>
              </a:rPr>
              <a:t>, former Stanford alum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1"/>
          <p:cNvSpPr txBox="1"/>
          <p:nvPr>
            <p:ph type="title"/>
          </p:nvPr>
        </p:nvSpPr>
        <p:spPr>
          <a:xfrm>
            <a:off x="166425" y="0"/>
            <a:ext cx="5138700" cy="5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PARTICIPANTS</a:t>
            </a:r>
            <a:endParaRPr sz="2500"/>
          </a:p>
        </p:txBody>
      </p:sp>
      <p:sp>
        <p:nvSpPr>
          <p:cNvPr id="302" name="Google Shape;302;p21"/>
          <p:cNvSpPr txBox="1"/>
          <p:nvPr>
            <p:ph idx="1" type="body"/>
          </p:nvPr>
        </p:nvSpPr>
        <p:spPr>
          <a:xfrm>
            <a:off x="1220825" y="714750"/>
            <a:ext cx="34980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Angelo</a:t>
            </a:r>
            <a:r>
              <a:rPr lang="en">
                <a:solidFill>
                  <a:srgbClr val="000000"/>
                </a:solidFill>
              </a:rPr>
              <a:t>, former Stanford alum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03" name="Google Shape;3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25" y="597300"/>
            <a:ext cx="832176" cy="83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425" y="1492150"/>
            <a:ext cx="832175" cy="83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6425" y="2387000"/>
            <a:ext cx="832176" cy="832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6425" y="3281825"/>
            <a:ext cx="832174" cy="832174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1"/>
          <p:cNvSpPr txBox="1"/>
          <p:nvPr>
            <p:ph idx="1" type="body"/>
          </p:nvPr>
        </p:nvSpPr>
        <p:spPr>
          <a:xfrm>
            <a:off x="1220825" y="1609575"/>
            <a:ext cx="42324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Chris</a:t>
            </a:r>
            <a:r>
              <a:rPr lang="en">
                <a:solidFill>
                  <a:srgbClr val="000000"/>
                </a:solidFill>
              </a:rPr>
              <a:t>, Economics professor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08" name="Google Shape;308;p21"/>
          <p:cNvSpPr txBox="1"/>
          <p:nvPr>
            <p:ph idx="1" type="body"/>
          </p:nvPr>
        </p:nvSpPr>
        <p:spPr>
          <a:xfrm>
            <a:off x="1220825" y="2504400"/>
            <a:ext cx="34980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Jessie</a:t>
            </a:r>
            <a:r>
              <a:rPr lang="en">
                <a:solidFill>
                  <a:srgbClr val="000000"/>
                </a:solidFill>
              </a:rPr>
              <a:t>, former Stanford alum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09" name="Google Shape;309;p21"/>
          <p:cNvSpPr txBox="1"/>
          <p:nvPr>
            <p:ph idx="1" type="body"/>
          </p:nvPr>
        </p:nvSpPr>
        <p:spPr>
          <a:xfrm>
            <a:off x="1220825" y="3399225"/>
            <a:ext cx="3498000" cy="5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Maryanne</a:t>
            </a:r>
            <a:r>
              <a:rPr lang="en">
                <a:solidFill>
                  <a:srgbClr val="000000"/>
                </a:solidFill>
              </a:rPr>
              <a:t>, Northeastern student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DADBE6"/>
      </a:lt2>
      <a:accent1>
        <a:srgbClr val="A5B0FE"/>
      </a:accent1>
      <a:accent2>
        <a:srgbClr val="8184D9"/>
      </a:accent2>
      <a:accent3>
        <a:srgbClr val="6463BD"/>
      </a:accent3>
      <a:accent4>
        <a:srgbClr val="4F4A9E"/>
      </a:accent4>
      <a:accent5>
        <a:srgbClr val="212121"/>
      </a:accent5>
      <a:accent6>
        <a:srgbClr val="FFA500"/>
      </a:accent6>
      <a:hlink>
        <a:srgbClr val="6463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